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8" r:id="rId3"/>
    <p:sldId id="304" r:id="rId4"/>
    <p:sldId id="257" r:id="rId5"/>
    <p:sldId id="319" r:id="rId6"/>
    <p:sldId id="322" r:id="rId7"/>
    <p:sldId id="321" r:id="rId8"/>
    <p:sldId id="259" r:id="rId9"/>
    <p:sldId id="292" r:id="rId10"/>
    <p:sldId id="305" r:id="rId11"/>
    <p:sldId id="294" r:id="rId12"/>
    <p:sldId id="279" r:id="rId13"/>
    <p:sldId id="317" r:id="rId14"/>
    <p:sldId id="258" r:id="rId15"/>
    <p:sldId id="320" r:id="rId16"/>
    <p:sldId id="309" r:id="rId17"/>
    <p:sldId id="318" r:id="rId18"/>
    <p:sldId id="310" r:id="rId19"/>
    <p:sldId id="275" r:id="rId20"/>
    <p:sldId id="311" r:id="rId21"/>
    <p:sldId id="287" r:id="rId22"/>
    <p:sldId id="301" r:id="rId23"/>
    <p:sldId id="307" r:id="rId24"/>
    <p:sldId id="266" r:id="rId25"/>
    <p:sldId id="302" r:id="rId26"/>
    <p:sldId id="268" r:id="rId27"/>
    <p:sldId id="276" r:id="rId28"/>
    <p:sldId id="314" r:id="rId29"/>
    <p:sldId id="316" r:id="rId30"/>
    <p:sldId id="277" r:id="rId31"/>
    <p:sldId id="315" r:id="rId32"/>
    <p:sldId id="306" r:id="rId33"/>
  </p:sldIdLst>
  <p:sldSz cx="12192000" cy="6858000"/>
  <p:notesSz cx="6797675" cy="9928225"/>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73878" autoAdjust="0"/>
  </p:normalViewPr>
  <p:slideViewPr>
    <p:cSldViewPr snapToGrid="0">
      <p:cViewPr varScale="1">
        <p:scale>
          <a:sx n="86" d="100"/>
          <a:sy n="86" d="100"/>
        </p:scale>
        <p:origin x="1482"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1908" y="-14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411"/>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50445" y="0"/>
            <a:ext cx="2945659" cy="496411"/>
          </a:xfrm>
          <a:prstGeom prst="rect">
            <a:avLst/>
          </a:prstGeom>
        </p:spPr>
        <p:txBody>
          <a:bodyPr vert="horz" lIns="91440" tIns="45720" rIns="91440" bIns="45720" rtlCol="0"/>
          <a:lstStyle>
            <a:lvl1pPr algn="r">
              <a:defRPr sz="1200"/>
            </a:lvl1pPr>
          </a:lstStyle>
          <a:p>
            <a:fld id="{4735FFA3-94F1-4F44-8DFE-775B8127078F}" type="datetimeFigureOut">
              <a:rPr lang="lv-LV" smtClean="0"/>
              <a:t>04.02.2019</a:t>
            </a:fld>
            <a:endParaRPr lang="lv-LV"/>
          </a:p>
        </p:txBody>
      </p:sp>
      <p:sp>
        <p:nvSpPr>
          <p:cNvPr id="4" name="Footer Placeholder 3"/>
          <p:cNvSpPr>
            <a:spLocks noGrp="1"/>
          </p:cNvSpPr>
          <p:nvPr>
            <p:ph type="ftr" sz="quarter" idx="2"/>
          </p:nvPr>
        </p:nvSpPr>
        <p:spPr>
          <a:xfrm>
            <a:off x="2" y="9430092"/>
            <a:ext cx="2945659" cy="496411"/>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50445" y="9430092"/>
            <a:ext cx="2945659" cy="496411"/>
          </a:xfrm>
          <a:prstGeom prst="rect">
            <a:avLst/>
          </a:prstGeom>
        </p:spPr>
        <p:txBody>
          <a:bodyPr vert="horz" lIns="91440" tIns="45720" rIns="91440" bIns="45720" rtlCol="0" anchor="b"/>
          <a:lstStyle>
            <a:lvl1pPr algn="r">
              <a:defRPr sz="1200"/>
            </a:lvl1pPr>
          </a:lstStyle>
          <a:p>
            <a:fld id="{273928AA-A4B0-4354-A248-BFE6B35776D7}" type="slidenum">
              <a:rPr lang="lv-LV" smtClean="0"/>
              <a:t>‹#›</a:t>
            </a:fld>
            <a:endParaRPr lang="lv-LV"/>
          </a:p>
        </p:txBody>
      </p:sp>
    </p:spTree>
    <p:extLst>
      <p:ext uri="{BB962C8B-B14F-4D97-AF65-F5344CB8AC3E}">
        <p14:creationId xmlns:p14="http://schemas.microsoft.com/office/powerpoint/2010/main" val="1344408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E05C8A71-528D-4A23-9D8E-2F671E983FB4}" type="datetimeFigureOut">
              <a:rPr lang="lv-LV" smtClean="0"/>
              <a:t>04.02.2019</a:t>
            </a:fld>
            <a:endParaRPr lang="lv-LV"/>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75A6C9C-B0A1-4A59-B799-000DCFAD182C}" type="slidenum">
              <a:rPr lang="lv-LV" smtClean="0"/>
              <a:t>‹#›</a:t>
            </a:fld>
            <a:endParaRPr lang="lv-LV"/>
          </a:p>
        </p:txBody>
      </p:sp>
    </p:spTree>
    <p:extLst>
      <p:ext uri="{BB962C8B-B14F-4D97-AF65-F5344CB8AC3E}">
        <p14:creationId xmlns:p14="http://schemas.microsoft.com/office/powerpoint/2010/main" val="1517422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a:t>
            </a:fld>
            <a:endParaRPr lang="lv-LV"/>
          </a:p>
        </p:txBody>
      </p:sp>
    </p:spTree>
    <p:extLst>
      <p:ext uri="{BB962C8B-B14F-4D97-AF65-F5344CB8AC3E}">
        <p14:creationId xmlns:p14="http://schemas.microsoft.com/office/powerpoint/2010/main" val="2626897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10</a:t>
            </a:fld>
            <a:endParaRPr lang="lv-LV"/>
          </a:p>
        </p:txBody>
      </p:sp>
    </p:spTree>
    <p:extLst>
      <p:ext uri="{BB962C8B-B14F-4D97-AF65-F5344CB8AC3E}">
        <p14:creationId xmlns:p14="http://schemas.microsoft.com/office/powerpoint/2010/main" val="999935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11</a:t>
            </a:fld>
            <a:endParaRPr lang="lv-LV"/>
          </a:p>
        </p:txBody>
      </p:sp>
    </p:spTree>
    <p:extLst>
      <p:ext uri="{BB962C8B-B14F-4D97-AF65-F5344CB8AC3E}">
        <p14:creationId xmlns:p14="http://schemas.microsoft.com/office/powerpoint/2010/main" val="103834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12</a:t>
            </a:fld>
            <a:endParaRPr lang="lv-LV"/>
          </a:p>
        </p:txBody>
      </p:sp>
    </p:spTree>
    <p:extLst>
      <p:ext uri="{BB962C8B-B14F-4D97-AF65-F5344CB8AC3E}">
        <p14:creationId xmlns:p14="http://schemas.microsoft.com/office/powerpoint/2010/main" val="1423176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13</a:t>
            </a:fld>
            <a:endParaRPr lang="lv-LV"/>
          </a:p>
        </p:txBody>
      </p:sp>
    </p:spTree>
    <p:extLst>
      <p:ext uri="{BB962C8B-B14F-4D97-AF65-F5344CB8AC3E}">
        <p14:creationId xmlns:p14="http://schemas.microsoft.com/office/powerpoint/2010/main" val="3004860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14</a:t>
            </a:fld>
            <a:endParaRPr lang="lv-LV"/>
          </a:p>
        </p:txBody>
      </p:sp>
    </p:spTree>
    <p:extLst>
      <p:ext uri="{BB962C8B-B14F-4D97-AF65-F5344CB8AC3E}">
        <p14:creationId xmlns:p14="http://schemas.microsoft.com/office/powerpoint/2010/main" val="190231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15</a:t>
            </a:fld>
            <a:endParaRPr lang="lv-LV"/>
          </a:p>
        </p:txBody>
      </p:sp>
    </p:spTree>
    <p:extLst>
      <p:ext uri="{BB962C8B-B14F-4D97-AF65-F5344CB8AC3E}">
        <p14:creationId xmlns:p14="http://schemas.microsoft.com/office/powerpoint/2010/main" val="1279428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16</a:t>
            </a:fld>
            <a:endParaRPr lang="lv-LV"/>
          </a:p>
        </p:txBody>
      </p:sp>
    </p:spTree>
    <p:extLst>
      <p:ext uri="{BB962C8B-B14F-4D97-AF65-F5344CB8AC3E}">
        <p14:creationId xmlns:p14="http://schemas.microsoft.com/office/powerpoint/2010/main" val="3089781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17</a:t>
            </a:fld>
            <a:endParaRPr lang="lv-LV"/>
          </a:p>
        </p:txBody>
      </p:sp>
    </p:spTree>
    <p:extLst>
      <p:ext uri="{BB962C8B-B14F-4D97-AF65-F5344CB8AC3E}">
        <p14:creationId xmlns:p14="http://schemas.microsoft.com/office/powerpoint/2010/main" val="13721232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18</a:t>
            </a:fld>
            <a:endParaRPr lang="lv-LV"/>
          </a:p>
        </p:txBody>
      </p:sp>
    </p:spTree>
    <p:extLst>
      <p:ext uri="{BB962C8B-B14F-4D97-AF65-F5344CB8AC3E}">
        <p14:creationId xmlns:p14="http://schemas.microsoft.com/office/powerpoint/2010/main" val="2298841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19</a:t>
            </a:fld>
            <a:endParaRPr lang="lv-LV"/>
          </a:p>
        </p:txBody>
      </p:sp>
    </p:spTree>
    <p:extLst>
      <p:ext uri="{BB962C8B-B14F-4D97-AF65-F5344CB8AC3E}">
        <p14:creationId xmlns:p14="http://schemas.microsoft.com/office/powerpoint/2010/main" val="3496248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2</a:t>
            </a:fld>
            <a:endParaRPr lang="lv-LV"/>
          </a:p>
        </p:txBody>
      </p:sp>
    </p:spTree>
    <p:extLst>
      <p:ext uri="{BB962C8B-B14F-4D97-AF65-F5344CB8AC3E}">
        <p14:creationId xmlns:p14="http://schemas.microsoft.com/office/powerpoint/2010/main" val="3397689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20</a:t>
            </a:fld>
            <a:endParaRPr lang="lv-LV"/>
          </a:p>
        </p:txBody>
      </p:sp>
    </p:spTree>
    <p:extLst>
      <p:ext uri="{BB962C8B-B14F-4D97-AF65-F5344CB8AC3E}">
        <p14:creationId xmlns:p14="http://schemas.microsoft.com/office/powerpoint/2010/main" val="3558501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21</a:t>
            </a:fld>
            <a:endParaRPr lang="lv-LV"/>
          </a:p>
        </p:txBody>
      </p:sp>
    </p:spTree>
    <p:extLst>
      <p:ext uri="{BB962C8B-B14F-4D97-AF65-F5344CB8AC3E}">
        <p14:creationId xmlns:p14="http://schemas.microsoft.com/office/powerpoint/2010/main" val="2038041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22</a:t>
            </a:fld>
            <a:endParaRPr lang="lv-LV"/>
          </a:p>
        </p:txBody>
      </p:sp>
    </p:spTree>
    <p:extLst>
      <p:ext uri="{BB962C8B-B14F-4D97-AF65-F5344CB8AC3E}">
        <p14:creationId xmlns:p14="http://schemas.microsoft.com/office/powerpoint/2010/main" val="35769331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23</a:t>
            </a:fld>
            <a:endParaRPr lang="lv-LV"/>
          </a:p>
        </p:txBody>
      </p:sp>
    </p:spTree>
    <p:extLst>
      <p:ext uri="{BB962C8B-B14F-4D97-AF65-F5344CB8AC3E}">
        <p14:creationId xmlns:p14="http://schemas.microsoft.com/office/powerpoint/2010/main" val="363387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24</a:t>
            </a:fld>
            <a:endParaRPr lang="lv-LV"/>
          </a:p>
        </p:txBody>
      </p:sp>
    </p:spTree>
    <p:extLst>
      <p:ext uri="{BB962C8B-B14F-4D97-AF65-F5344CB8AC3E}">
        <p14:creationId xmlns:p14="http://schemas.microsoft.com/office/powerpoint/2010/main" val="3081301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25</a:t>
            </a:fld>
            <a:endParaRPr lang="lv-LV"/>
          </a:p>
        </p:txBody>
      </p:sp>
    </p:spTree>
    <p:extLst>
      <p:ext uri="{BB962C8B-B14F-4D97-AF65-F5344CB8AC3E}">
        <p14:creationId xmlns:p14="http://schemas.microsoft.com/office/powerpoint/2010/main" val="6680365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26</a:t>
            </a:fld>
            <a:endParaRPr lang="lv-LV"/>
          </a:p>
        </p:txBody>
      </p:sp>
    </p:spTree>
    <p:extLst>
      <p:ext uri="{BB962C8B-B14F-4D97-AF65-F5344CB8AC3E}">
        <p14:creationId xmlns:p14="http://schemas.microsoft.com/office/powerpoint/2010/main" val="3860640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27</a:t>
            </a:fld>
            <a:endParaRPr lang="lv-LV"/>
          </a:p>
        </p:txBody>
      </p:sp>
    </p:spTree>
    <p:extLst>
      <p:ext uri="{BB962C8B-B14F-4D97-AF65-F5344CB8AC3E}">
        <p14:creationId xmlns:p14="http://schemas.microsoft.com/office/powerpoint/2010/main" val="19499178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28</a:t>
            </a:fld>
            <a:endParaRPr lang="lv-LV"/>
          </a:p>
        </p:txBody>
      </p:sp>
    </p:spTree>
    <p:extLst>
      <p:ext uri="{BB962C8B-B14F-4D97-AF65-F5344CB8AC3E}">
        <p14:creationId xmlns:p14="http://schemas.microsoft.com/office/powerpoint/2010/main" val="1428760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29</a:t>
            </a:fld>
            <a:endParaRPr lang="lv-LV"/>
          </a:p>
        </p:txBody>
      </p:sp>
    </p:spTree>
    <p:extLst>
      <p:ext uri="{BB962C8B-B14F-4D97-AF65-F5344CB8AC3E}">
        <p14:creationId xmlns:p14="http://schemas.microsoft.com/office/powerpoint/2010/main" val="2745340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3</a:t>
            </a:fld>
            <a:endParaRPr lang="lv-LV"/>
          </a:p>
        </p:txBody>
      </p:sp>
    </p:spTree>
    <p:extLst>
      <p:ext uri="{BB962C8B-B14F-4D97-AF65-F5344CB8AC3E}">
        <p14:creationId xmlns:p14="http://schemas.microsoft.com/office/powerpoint/2010/main" val="4543156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30</a:t>
            </a:fld>
            <a:endParaRPr lang="lv-LV"/>
          </a:p>
        </p:txBody>
      </p:sp>
    </p:spTree>
    <p:extLst>
      <p:ext uri="{BB962C8B-B14F-4D97-AF65-F5344CB8AC3E}">
        <p14:creationId xmlns:p14="http://schemas.microsoft.com/office/powerpoint/2010/main" val="37277207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31</a:t>
            </a:fld>
            <a:endParaRPr lang="lv-LV"/>
          </a:p>
        </p:txBody>
      </p:sp>
    </p:spTree>
    <p:extLst>
      <p:ext uri="{BB962C8B-B14F-4D97-AF65-F5344CB8AC3E}">
        <p14:creationId xmlns:p14="http://schemas.microsoft.com/office/powerpoint/2010/main" val="33310875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32</a:t>
            </a:fld>
            <a:endParaRPr lang="lv-LV"/>
          </a:p>
        </p:txBody>
      </p:sp>
    </p:spTree>
    <p:extLst>
      <p:ext uri="{BB962C8B-B14F-4D97-AF65-F5344CB8AC3E}">
        <p14:creationId xmlns:p14="http://schemas.microsoft.com/office/powerpoint/2010/main" val="4231834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4</a:t>
            </a:fld>
            <a:endParaRPr lang="lv-LV"/>
          </a:p>
        </p:txBody>
      </p:sp>
    </p:spTree>
    <p:extLst>
      <p:ext uri="{BB962C8B-B14F-4D97-AF65-F5344CB8AC3E}">
        <p14:creationId xmlns:p14="http://schemas.microsoft.com/office/powerpoint/2010/main" val="20696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5</a:t>
            </a:fld>
            <a:endParaRPr lang="lv-LV"/>
          </a:p>
        </p:txBody>
      </p:sp>
    </p:spTree>
    <p:extLst>
      <p:ext uri="{BB962C8B-B14F-4D97-AF65-F5344CB8AC3E}">
        <p14:creationId xmlns:p14="http://schemas.microsoft.com/office/powerpoint/2010/main" val="765100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6</a:t>
            </a:fld>
            <a:endParaRPr lang="lv-LV"/>
          </a:p>
        </p:txBody>
      </p:sp>
    </p:spTree>
    <p:extLst>
      <p:ext uri="{BB962C8B-B14F-4D97-AF65-F5344CB8AC3E}">
        <p14:creationId xmlns:p14="http://schemas.microsoft.com/office/powerpoint/2010/main" val="1286726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7</a:t>
            </a:fld>
            <a:endParaRPr lang="lv-LV"/>
          </a:p>
        </p:txBody>
      </p:sp>
    </p:spTree>
    <p:extLst>
      <p:ext uri="{BB962C8B-B14F-4D97-AF65-F5344CB8AC3E}">
        <p14:creationId xmlns:p14="http://schemas.microsoft.com/office/powerpoint/2010/main" val="2910749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8</a:t>
            </a:fld>
            <a:endParaRPr lang="lv-LV"/>
          </a:p>
        </p:txBody>
      </p:sp>
    </p:spTree>
    <p:extLst>
      <p:ext uri="{BB962C8B-B14F-4D97-AF65-F5344CB8AC3E}">
        <p14:creationId xmlns:p14="http://schemas.microsoft.com/office/powerpoint/2010/main" val="2083869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9</a:t>
            </a:fld>
            <a:endParaRPr lang="lv-LV"/>
          </a:p>
        </p:txBody>
      </p:sp>
    </p:spTree>
    <p:extLst>
      <p:ext uri="{BB962C8B-B14F-4D97-AF65-F5344CB8AC3E}">
        <p14:creationId xmlns:p14="http://schemas.microsoft.com/office/powerpoint/2010/main" val="1230037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CACB56CF-1902-4357-8BB8-6401FC794310}" type="datetimeFigureOut">
              <a:rPr lang="lv-LV" smtClean="0"/>
              <a:t>04.02.2019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3135821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CACB56CF-1902-4357-8BB8-6401FC794310}" type="datetimeFigureOut">
              <a:rPr lang="lv-LV" smtClean="0"/>
              <a:t>04.02.2019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5317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CACB56CF-1902-4357-8BB8-6401FC794310}" type="datetimeFigureOut">
              <a:rPr lang="lv-LV" smtClean="0"/>
              <a:t>04.02.2019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3620379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CACB56CF-1902-4357-8BB8-6401FC794310}" type="datetimeFigureOut">
              <a:rPr lang="lv-LV" smtClean="0"/>
              <a:t>04.02.2019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751214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ACB56CF-1902-4357-8BB8-6401FC794310}" type="datetimeFigureOut">
              <a:rPr lang="lv-LV" smtClean="0"/>
              <a:t>04.02.2019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183305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CACB56CF-1902-4357-8BB8-6401FC794310}" type="datetimeFigureOut">
              <a:rPr lang="lv-LV" smtClean="0"/>
              <a:t>04.02.2019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930075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CACB56CF-1902-4357-8BB8-6401FC794310}" type="datetimeFigureOut">
              <a:rPr lang="lv-LV" smtClean="0"/>
              <a:t>04.02.2019</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318354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CACB56CF-1902-4357-8BB8-6401FC794310}" type="datetimeFigureOut">
              <a:rPr lang="lv-LV" smtClean="0"/>
              <a:t>04.02.2019</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3089041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CB56CF-1902-4357-8BB8-6401FC794310}" type="datetimeFigureOut">
              <a:rPr lang="lv-LV" smtClean="0"/>
              <a:t>04.02.2019</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2166536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ACB56CF-1902-4357-8BB8-6401FC794310}" type="datetimeFigureOut">
              <a:rPr lang="lv-LV" smtClean="0"/>
              <a:t>04.02.2019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664525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ACB56CF-1902-4357-8BB8-6401FC794310}" type="datetimeFigureOut">
              <a:rPr lang="lv-LV" smtClean="0"/>
              <a:t>04.02.2019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673618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CB56CF-1902-4357-8BB8-6401FC794310}" type="datetimeFigureOut">
              <a:rPr lang="lv-LV" smtClean="0"/>
              <a:t>04.02.2019</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E2BCE-5327-4189-85DD-207823C74FF8}" type="slidenum">
              <a:rPr lang="lv-LV" smtClean="0"/>
              <a:t>‹#›</a:t>
            </a:fld>
            <a:endParaRPr lang="lv-LV"/>
          </a:p>
        </p:txBody>
      </p:sp>
    </p:spTree>
    <p:extLst>
      <p:ext uri="{BB962C8B-B14F-4D97-AF65-F5344CB8AC3E}">
        <p14:creationId xmlns:p14="http://schemas.microsoft.com/office/powerpoint/2010/main" val="3189626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vaucers@liaa.gov.lv"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72293" y="2142898"/>
            <a:ext cx="9144000" cy="2559730"/>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8000" dirty="0" err="1">
                <a:latin typeface="Bahnschrift Condensed" panose="020B0502040204020203" pitchFamily="34" charset="0"/>
                <a:ea typeface="+mn-ea"/>
                <a:cs typeface="+mn-cs"/>
              </a:rPr>
              <a:t>Vaučera</a:t>
            </a:r>
            <a:r>
              <a:rPr lang="lv-LV" sz="8000" dirty="0">
                <a:latin typeface="Bahnschrift Condensed" panose="020B0502040204020203" pitchFamily="34" charset="0"/>
                <a:ea typeface="+mn-ea"/>
                <a:cs typeface="+mn-cs"/>
              </a:rPr>
              <a:t> izsniegšanas, tā aprites un izmantošanas nosacījumi</a:t>
            </a:r>
            <a:r>
              <a:rPr lang="lv-LV" dirty="0"/>
              <a:t/>
            </a:r>
            <a:br>
              <a:rPr lang="lv-LV" dirty="0"/>
            </a:br>
            <a:endParaRPr lang="lv-LV" dirty="0">
              <a:latin typeface="Bahnschrift Condensed" panose="020B0502040204020203" pitchFamily="34" charset="0"/>
            </a:endParaRPr>
          </a:p>
        </p:txBody>
      </p:sp>
      <p:sp>
        <p:nvSpPr>
          <p:cNvPr id="11" name="Rectangle 10"/>
          <p:cNvSpPr/>
          <p:nvPr/>
        </p:nvSpPr>
        <p:spPr>
          <a:xfrm>
            <a:off x="245533" y="6060962"/>
            <a:ext cx="11726333" cy="523220"/>
          </a:xfrm>
          <a:prstGeom prst="rect">
            <a:avLst/>
          </a:prstGeom>
        </p:spPr>
        <p:txBody>
          <a:bodyPr wrap="square">
            <a:spAutoFit/>
          </a:bodyPr>
          <a:lstStyle/>
          <a:p>
            <a:pPr algn="ctr"/>
            <a:r>
              <a:rPr lang="lv-LV" sz="1400" dirty="0">
                <a:latin typeface="Bahnschrift Condensed" panose="020B0502040204020203" pitchFamily="34" charset="0"/>
              </a:rPr>
              <a:t>Atbalsts tiek sniegts Eiropas Reģionālās attīstības fonda projekta „Tehnoloģiju pārneses programma</a:t>
            </a:r>
            <a:r>
              <a:rPr lang="lv-LV" sz="1400" dirty="0" smtClean="0">
                <a:latin typeface="Bahnschrift Condensed" panose="020B0502040204020203" pitchFamily="34" charset="0"/>
              </a:rPr>
              <a:t>”</a:t>
            </a:r>
          </a:p>
          <a:p>
            <a:pPr algn="ctr"/>
            <a:r>
              <a:rPr lang="lv-LV" sz="1400" dirty="0" smtClean="0">
                <a:latin typeface="Bahnschrift Condensed" panose="020B0502040204020203" pitchFamily="34" charset="0"/>
              </a:rPr>
              <a:t> </a:t>
            </a:r>
            <a:r>
              <a:rPr lang="lv-LV" sz="1400" dirty="0">
                <a:latin typeface="Bahnschrift Condensed" panose="020B0502040204020203" pitchFamily="34" charset="0"/>
              </a:rPr>
              <a:t>(projekta identifikācijas numurs 1.2.1.2/16/I/001) ietvaros</a:t>
            </a:r>
          </a:p>
        </p:txBody>
      </p:sp>
      <p:pic>
        <p:nvPicPr>
          <p:cNvPr id="1026" name="Picture 2" descr="\\fs01\Public\Marketings\LOGO\eraf\ansambli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914" y="4405993"/>
            <a:ext cx="68199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974923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48493" y="2132919"/>
            <a:ext cx="9144000" cy="1849438"/>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8000" dirty="0" err="1" smtClean="0">
                <a:solidFill>
                  <a:schemeClr val="accent6">
                    <a:lumMod val="75000"/>
                  </a:schemeClr>
                </a:solidFill>
                <a:latin typeface="Bahnschrift Condensed" panose="020B0502040204020203" pitchFamily="34" charset="0"/>
                <a:ea typeface="+mn-ea"/>
                <a:cs typeface="+mn-cs"/>
              </a:rPr>
              <a:t>Vaučera</a:t>
            </a:r>
            <a:r>
              <a:rPr lang="lv-LV" sz="8000" dirty="0" smtClean="0">
                <a:solidFill>
                  <a:schemeClr val="accent6">
                    <a:lumMod val="75000"/>
                  </a:schemeClr>
                </a:solidFill>
                <a:latin typeface="Bahnschrift Condensed" panose="020B0502040204020203" pitchFamily="34" charset="0"/>
                <a:ea typeface="+mn-ea"/>
                <a:cs typeface="+mn-cs"/>
              </a:rPr>
              <a:t> rezervēšana</a:t>
            </a:r>
            <a:r>
              <a:rPr lang="lv-LV" dirty="0"/>
              <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6117964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55" y="1445079"/>
            <a:ext cx="10358535" cy="3339191"/>
          </a:xfrm>
        </p:spPr>
        <p:txBody>
          <a:bodyPr anchor="ctr">
            <a:normAutofit fontScale="62500" lnSpcReduction="20000"/>
          </a:bodyPr>
          <a:lstStyle/>
          <a:p>
            <a:pPr marL="457200" lvl="1" indent="0">
              <a:buNone/>
            </a:pPr>
            <a:endParaRPr lang="lv-LV" dirty="0" smtClean="0">
              <a:latin typeface="Bahnschrift Condensed" panose="020B0502040204020203" pitchFamily="34" charset="0"/>
            </a:endParaRPr>
          </a:p>
          <a:p>
            <a:pPr marL="457200" lvl="1" indent="0">
              <a:buNone/>
            </a:pPr>
            <a:endParaRPr lang="lv-LV" dirty="0">
              <a:latin typeface="Bahnschrift Condensed" panose="020B0502040204020203" pitchFamily="34" charset="0"/>
            </a:endParaRPr>
          </a:p>
          <a:p>
            <a:pPr marL="457200" lvl="1" indent="0" algn="just">
              <a:lnSpc>
                <a:spcPct val="170000"/>
              </a:lnSpc>
              <a:buNone/>
            </a:pPr>
            <a:r>
              <a:rPr lang="lv-LV" sz="6400" dirty="0" smtClean="0">
                <a:latin typeface="Bahnschrift Condensed" panose="020B0502040204020203" pitchFamily="34" charset="0"/>
              </a:rPr>
              <a:t>              Lai </a:t>
            </a:r>
            <a:r>
              <a:rPr lang="lv-LV" sz="6400" dirty="0">
                <a:latin typeface="Bahnschrift Condensed" panose="020B0502040204020203" pitchFamily="34" charset="0"/>
              </a:rPr>
              <a:t>rezervētu </a:t>
            </a:r>
            <a:r>
              <a:rPr lang="lv-LV" sz="6400" dirty="0" err="1">
                <a:latin typeface="Bahnschrift Condensed" panose="020B0502040204020203" pitchFamily="34" charset="0"/>
              </a:rPr>
              <a:t>vaučeru</a:t>
            </a:r>
            <a:r>
              <a:rPr lang="lv-LV" sz="6400" dirty="0">
                <a:latin typeface="Bahnschrift Condensed" panose="020B0502040204020203" pitchFamily="34" charset="0"/>
              </a:rPr>
              <a:t>, </a:t>
            </a:r>
            <a:r>
              <a:rPr lang="lv-LV" sz="6400" dirty="0" smtClean="0">
                <a:latin typeface="Bahnschrift Condensed" panose="020B0502040204020203" pitchFamily="34" charset="0"/>
              </a:rPr>
              <a:t>pakalpojuma sniedzējam jānosūta </a:t>
            </a:r>
            <a:r>
              <a:rPr lang="lv-LV" sz="6400" dirty="0" err="1">
                <a:latin typeface="Bahnschrift Condensed" panose="020B0502040204020203" pitchFamily="34" charset="0"/>
              </a:rPr>
              <a:t>vaučera</a:t>
            </a:r>
            <a:r>
              <a:rPr lang="lv-LV" sz="6400" dirty="0">
                <a:latin typeface="Bahnschrift Condensed" panose="020B0502040204020203" pitchFamily="34" charset="0"/>
              </a:rPr>
              <a:t> rezervācijas pieprasījums LIAA </a:t>
            </a:r>
            <a:r>
              <a:rPr lang="lv-LV" sz="6400" dirty="0" smtClean="0">
                <a:latin typeface="Bahnschrift Condensed" panose="020B0502040204020203" pitchFamily="34" charset="0"/>
              </a:rPr>
              <a:t>uz            e-pastu   </a:t>
            </a:r>
            <a:r>
              <a:rPr lang="lv-LV" sz="6400" dirty="0" err="1" smtClean="0">
                <a:solidFill>
                  <a:srgbClr val="FF0000"/>
                </a:solidFill>
                <a:latin typeface="Bahnschrift Condensed" panose="020B0502040204020203" pitchFamily="34" charset="0"/>
                <a:hlinkClick r:id="rId3"/>
              </a:rPr>
              <a:t>vaucers@liaa.gov.lv</a:t>
            </a:r>
            <a:r>
              <a:rPr lang="lv-LV" dirty="0" smtClean="0">
                <a:latin typeface="Bahnschrift Condensed" panose="020B0502040204020203" pitchFamily="34" charset="0"/>
              </a:rPr>
              <a:t>. </a:t>
            </a:r>
            <a:endParaRPr lang="lv-LV" dirty="0">
              <a:latin typeface="Bahnschrift Condensed" panose="020B0502040204020203" pitchFamily="34" charset="0"/>
            </a:endParaRPr>
          </a:p>
        </p:txBody>
      </p:sp>
      <p:sp>
        <p:nvSpPr>
          <p:cNvPr id="5" name="Oval 4"/>
          <p:cNvSpPr/>
          <p:nvPr/>
        </p:nvSpPr>
        <p:spPr>
          <a:xfrm>
            <a:off x="1027227" y="1776550"/>
            <a:ext cx="1144998" cy="108705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600" dirty="0" smtClean="0">
                <a:solidFill>
                  <a:schemeClr val="tx1"/>
                </a:solidFill>
              </a:rPr>
              <a:t>1</a:t>
            </a:r>
            <a:endParaRPr lang="lv-LV" sz="3600" dirty="0">
              <a:solidFill>
                <a:schemeClr val="tx1"/>
              </a:solidFil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4261508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6" name="Content Placeholder 2"/>
          <p:cNvSpPr txBox="1">
            <a:spLocks/>
          </p:cNvSpPr>
          <p:nvPr/>
        </p:nvSpPr>
        <p:spPr>
          <a:xfrm>
            <a:off x="721220" y="1604001"/>
            <a:ext cx="10358535" cy="2992663"/>
          </a:xfrm>
          <a:prstGeom prst="rect">
            <a:avLst/>
          </a:prstGeom>
        </p:spPr>
        <p:txBody>
          <a:bodyPr vert="horz" lIns="91440" tIns="45720" rIns="91440" bIns="45720" rtlCol="0" anchor="ct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pPr>
            <a:r>
              <a:rPr lang="lv-LV" sz="3800" dirty="0">
                <a:latin typeface="Bahnschrift Condensed" panose="020B0502040204020203" pitchFamily="34" charset="0"/>
              </a:rPr>
              <a:t> </a:t>
            </a:r>
            <a:r>
              <a:rPr lang="lv-LV" sz="3800" dirty="0" smtClean="0">
                <a:latin typeface="Bahnschrift Condensed" panose="020B0502040204020203" pitchFamily="34" charset="0"/>
              </a:rPr>
              <a:t>                                                                    </a:t>
            </a:r>
          </a:p>
          <a:p>
            <a:pPr marL="457200" lvl="1" indent="0">
              <a:buFont typeface="Arial" panose="020B0604020202020204" pitchFamily="34" charset="0"/>
              <a:buNone/>
            </a:pPr>
            <a:endParaRPr lang="lv-LV" sz="3800" dirty="0">
              <a:latin typeface="Bahnschrift Condensed" panose="020B0502040204020203" pitchFamily="34" charset="0"/>
            </a:endParaRPr>
          </a:p>
          <a:p>
            <a:pPr marL="457200" lvl="1" indent="0">
              <a:buFont typeface="Arial" panose="020B0604020202020204" pitchFamily="34" charset="0"/>
              <a:buNone/>
            </a:pPr>
            <a:endParaRPr lang="lv-LV" sz="3800" dirty="0" smtClean="0">
              <a:latin typeface="Bahnschrift Condensed" panose="020B0502040204020203" pitchFamily="34" charset="0"/>
            </a:endParaRPr>
          </a:p>
          <a:p>
            <a:pPr marL="457200" lvl="1" indent="0">
              <a:buFont typeface="Arial" panose="020B0604020202020204" pitchFamily="34" charset="0"/>
              <a:buNone/>
            </a:pPr>
            <a:endParaRPr lang="lv-LV" sz="3800" dirty="0">
              <a:latin typeface="Bahnschrift Condensed" panose="020B0502040204020203" pitchFamily="34" charset="0"/>
            </a:endParaRPr>
          </a:p>
          <a:p>
            <a:pPr marL="457200" lvl="1" indent="0">
              <a:buFont typeface="Arial" panose="020B0604020202020204" pitchFamily="34" charset="0"/>
              <a:buNone/>
            </a:pPr>
            <a:endParaRPr lang="lv-LV" sz="3800" dirty="0" smtClean="0">
              <a:latin typeface="Bahnschrift Condensed" panose="020B0502040204020203" pitchFamily="34" charset="0"/>
            </a:endParaRPr>
          </a:p>
          <a:p>
            <a:pPr marL="457200" lvl="1" indent="0">
              <a:buFont typeface="Arial" panose="020B0604020202020204" pitchFamily="34" charset="0"/>
              <a:buNone/>
            </a:pPr>
            <a:r>
              <a:rPr lang="lv-LV" sz="3800" dirty="0">
                <a:latin typeface="Bahnschrift Condensed" panose="020B0502040204020203" pitchFamily="34" charset="0"/>
              </a:rPr>
              <a:t> </a:t>
            </a:r>
            <a:r>
              <a:rPr lang="lv-LV" sz="3800" dirty="0" smtClean="0">
                <a:latin typeface="Bahnschrift Condensed" panose="020B0502040204020203" pitchFamily="34" charset="0"/>
              </a:rPr>
              <a:t>                                                     </a:t>
            </a:r>
            <a:r>
              <a:rPr lang="lv-LV" sz="16000" dirty="0" smtClean="0">
                <a:latin typeface="Bahnschrift Condensed" panose="020B0502040204020203" pitchFamily="34" charset="0"/>
              </a:rPr>
              <a:t>LIAA </a:t>
            </a:r>
            <a:r>
              <a:rPr lang="lv-LV" sz="16000" dirty="0">
                <a:latin typeface="Bahnschrift Condensed" panose="020B0502040204020203" pitchFamily="34" charset="0"/>
              </a:rPr>
              <a:t>pārbauda, vai:</a:t>
            </a:r>
          </a:p>
          <a:p>
            <a:pPr marL="0" indent="0">
              <a:buNone/>
            </a:pPr>
            <a:endParaRPr lang="lv-LV" sz="12800" dirty="0" smtClean="0">
              <a:latin typeface="Bahnschrift Condensed" panose="020B0502040204020203" pitchFamily="34" charset="0"/>
            </a:endParaRPr>
          </a:p>
          <a:p>
            <a:pPr marL="0" indent="0">
              <a:buNone/>
            </a:pPr>
            <a:endParaRPr lang="lv-LV" sz="12800" dirty="0" smtClean="0">
              <a:latin typeface="Bahnschrift Condensed" panose="020B0502040204020203" pitchFamily="34" charset="0"/>
            </a:endParaRPr>
          </a:p>
          <a:p>
            <a:pPr lvl="0"/>
            <a:r>
              <a:rPr lang="lv-LV" sz="14400" dirty="0" err="1">
                <a:latin typeface="Bahnschrift Condensed" panose="020B0502040204020203" pitchFamily="34" charset="0"/>
              </a:rPr>
              <a:t>V</a:t>
            </a:r>
            <a:r>
              <a:rPr lang="lv-LV" sz="14400" dirty="0" err="1" smtClean="0">
                <a:latin typeface="Bahnschrift Condensed" panose="020B0502040204020203" pitchFamily="34" charset="0"/>
              </a:rPr>
              <a:t>aučers</a:t>
            </a:r>
            <a:r>
              <a:rPr lang="lv-LV" sz="14400" dirty="0">
                <a:latin typeface="Bahnschrift Condensed" panose="020B0502040204020203" pitchFamily="34" charset="0"/>
              </a:rPr>
              <a:t>, uz kuru atsaucas </a:t>
            </a:r>
            <a:r>
              <a:rPr lang="lv-LV" sz="14400" dirty="0" smtClean="0">
                <a:latin typeface="Bahnschrift Condensed" panose="020B0502040204020203" pitchFamily="34" charset="0"/>
              </a:rPr>
              <a:t>pakalpojuma sniedzējs, ir </a:t>
            </a:r>
            <a:r>
              <a:rPr lang="lv-LV" sz="14400" dirty="0">
                <a:latin typeface="Bahnschrift Condensed" panose="020B0502040204020203" pitchFamily="34" charset="0"/>
              </a:rPr>
              <a:t>izsniegts </a:t>
            </a:r>
            <a:r>
              <a:rPr lang="lv-LV" sz="14400" dirty="0" smtClean="0">
                <a:latin typeface="Bahnschrift Condensed" panose="020B0502040204020203" pitchFamily="34" charset="0"/>
              </a:rPr>
              <a:t>atbalsta saņēmējam, </a:t>
            </a:r>
            <a:r>
              <a:rPr lang="lv-LV" sz="14400" dirty="0">
                <a:latin typeface="Bahnschrift Condensed" panose="020B0502040204020203" pitchFamily="34" charset="0"/>
              </a:rPr>
              <a:t>ar kuru gatavojas slēgt pakalpojuma </a:t>
            </a:r>
            <a:r>
              <a:rPr lang="lv-LV" sz="14400" dirty="0" smtClean="0">
                <a:latin typeface="Bahnschrift Condensed" panose="020B0502040204020203" pitchFamily="34" charset="0"/>
              </a:rPr>
              <a:t>līgumu;</a:t>
            </a:r>
          </a:p>
          <a:p>
            <a:pPr marL="0" lvl="0" indent="0">
              <a:buNone/>
            </a:pPr>
            <a:endParaRPr lang="lv-LV" sz="14400" dirty="0">
              <a:latin typeface="Bahnschrift Condensed" panose="020B0502040204020203" pitchFamily="34" charset="0"/>
            </a:endParaRPr>
          </a:p>
          <a:p>
            <a:pPr lvl="0"/>
            <a:r>
              <a:rPr lang="lv-LV" sz="14400" dirty="0" err="1">
                <a:latin typeface="Bahnschrift Condensed" panose="020B0502040204020203" pitchFamily="34" charset="0"/>
              </a:rPr>
              <a:t>V</a:t>
            </a:r>
            <a:r>
              <a:rPr lang="lv-LV" sz="14400" dirty="0" err="1" smtClean="0">
                <a:latin typeface="Bahnschrift Condensed" panose="020B0502040204020203" pitchFamily="34" charset="0"/>
              </a:rPr>
              <a:t>aučers</a:t>
            </a:r>
            <a:r>
              <a:rPr lang="lv-LV" sz="14400" dirty="0" smtClean="0">
                <a:latin typeface="Bahnschrift Condensed" panose="020B0502040204020203" pitchFamily="34" charset="0"/>
              </a:rPr>
              <a:t> nav </a:t>
            </a:r>
            <a:r>
              <a:rPr lang="lv-LV" sz="14400" dirty="0">
                <a:latin typeface="Bahnschrift Condensed" panose="020B0502040204020203" pitchFamily="34" charset="0"/>
              </a:rPr>
              <a:t>rezervēts vai aktivizēts citam pakalpojuma </a:t>
            </a:r>
            <a:r>
              <a:rPr lang="lv-LV" sz="14400" dirty="0" smtClean="0">
                <a:latin typeface="Bahnschrift Condensed" panose="020B0502040204020203" pitchFamily="34" charset="0"/>
              </a:rPr>
              <a:t>sniedzējam;</a:t>
            </a:r>
          </a:p>
          <a:p>
            <a:pPr marL="0" lvl="0" indent="0">
              <a:buNone/>
            </a:pPr>
            <a:endParaRPr lang="lv-LV" sz="14400" dirty="0">
              <a:latin typeface="Bahnschrift Condensed" panose="020B0502040204020203" pitchFamily="34" charset="0"/>
            </a:endParaRPr>
          </a:p>
          <a:p>
            <a:r>
              <a:rPr lang="lv-LV" sz="14400" dirty="0">
                <a:latin typeface="Bahnschrift Condensed" panose="020B0502040204020203" pitchFamily="34" charset="0"/>
              </a:rPr>
              <a:t>I</a:t>
            </a:r>
            <a:r>
              <a:rPr lang="lv-LV" sz="14400" dirty="0" smtClean="0">
                <a:latin typeface="Bahnschrift Condensed" panose="020B0502040204020203" pitchFamily="34" charset="0"/>
              </a:rPr>
              <a:t>zvēlētais </a:t>
            </a:r>
            <a:r>
              <a:rPr lang="lv-LV" sz="14400" dirty="0">
                <a:latin typeface="Bahnschrift Condensed" panose="020B0502040204020203" pitchFamily="34" charset="0"/>
              </a:rPr>
              <a:t>pakalpojumu sniedzējs atbilst </a:t>
            </a:r>
            <a:r>
              <a:rPr lang="lv-LV" sz="14400" dirty="0" smtClean="0">
                <a:latin typeface="Bahnschrift Condensed" panose="020B0502040204020203" pitchFamily="34" charset="0"/>
              </a:rPr>
              <a:t>MK noteikumu Nr</a:t>
            </a:r>
            <a:r>
              <a:rPr lang="lv-LV" sz="14400" dirty="0">
                <a:latin typeface="Bahnschrift Condensed" panose="020B0502040204020203" pitchFamily="34" charset="0"/>
              </a:rPr>
              <a:t>.</a:t>
            </a:r>
            <a:r>
              <a:rPr lang="lv-LV" sz="14400" dirty="0" smtClean="0">
                <a:latin typeface="Bahnschrift Condensed" panose="020B0502040204020203" pitchFamily="34" charset="0"/>
              </a:rPr>
              <a:t> 692         46</a:t>
            </a:r>
            <a:r>
              <a:rPr lang="lv-LV" sz="14400" dirty="0">
                <a:latin typeface="Bahnschrift Condensed" panose="020B0502040204020203" pitchFamily="34" charset="0"/>
              </a:rPr>
              <a:t>. vai 46.</a:t>
            </a:r>
            <a:r>
              <a:rPr lang="lv-LV" sz="14400" baseline="30000" dirty="0">
                <a:latin typeface="Bahnschrift Condensed" panose="020B0502040204020203" pitchFamily="34" charset="0"/>
              </a:rPr>
              <a:t>1</a:t>
            </a:r>
            <a:r>
              <a:rPr lang="lv-LV" sz="14400" dirty="0">
                <a:latin typeface="Bahnschrift Condensed" panose="020B0502040204020203" pitchFamily="34" charset="0"/>
              </a:rPr>
              <a:t> vai 46.</a:t>
            </a:r>
            <a:r>
              <a:rPr lang="lv-LV" sz="14400" baseline="30000" dirty="0">
                <a:latin typeface="Bahnschrift Condensed" panose="020B0502040204020203" pitchFamily="34" charset="0"/>
              </a:rPr>
              <a:t>2</a:t>
            </a:r>
            <a:r>
              <a:rPr lang="lv-LV" sz="14400" dirty="0">
                <a:latin typeface="Bahnschrift Condensed" panose="020B0502040204020203" pitchFamily="34" charset="0"/>
              </a:rPr>
              <a:t> punkta prasībām un  ir tiesīgs īstenot atbilstošo atbalstāmo </a:t>
            </a:r>
            <a:r>
              <a:rPr lang="lv-LV" sz="14400" dirty="0" smtClean="0">
                <a:latin typeface="Bahnschrift Condensed" panose="020B0502040204020203" pitchFamily="34" charset="0"/>
              </a:rPr>
              <a:t>darbību.</a:t>
            </a:r>
            <a:endParaRPr lang="lv-LV" sz="14400" dirty="0">
              <a:latin typeface="Bahnschrift Condensed" panose="020B0502040204020203" pitchFamily="34" charset="0"/>
            </a:endParaRPr>
          </a:p>
          <a:p>
            <a:pPr lvl="0"/>
            <a:endParaRPr lang="lv-LV" sz="7000" dirty="0" smtClean="0"/>
          </a:p>
          <a:p>
            <a:endParaRPr lang="lv-LV" dirty="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7996394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10041" y="839323"/>
            <a:ext cx="3624640" cy="2294467"/>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sz="4000" dirty="0" smtClean="0">
                <a:latin typeface="Bahnschrift Condensed" panose="020B0502040204020203" pitchFamily="34" charset="0"/>
              </a:rPr>
              <a:t>1. Pakalpojuma sniedzējs iesniedz </a:t>
            </a:r>
            <a:r>
              <a:rPr lang="lv-LV" sz="4000" dirty="0" err="1" smtClean="0">
                <a:latin typeface="Bahnschrift Condensed" panose="020B0502040204020203" pitchFamily="34" charset="0"/>
              </a:rPr>
              <a:t>vaučera</a:t>
            </a:r>
            <a:r>
              <a:rPr lang="lv-LV" sz="4000" dirty="0" smtClean="0">
                <a:latin typeface="Bahnschrift Condensed" panose="020B0502040204020203" pitchFamily="34" charset="0"/>
              </a:rPr>
              <a:t> rezervācijas</a:t>
            </a:r>
            <a:br>
              <a:rPr lang="lv-LV" sz="4000" dirty="0" smtClean="0">
                <a:latin typeface="Bahnschrift Condensed" panose="020B0502040204020203" pitchFamily="34" charset="0"/>
              </a:rPr>
            </a:br>
            <a:r>
              <a:rPr lang="lv-LV" sz="4000" dirty="0" smtClean="0">
                <a:latin typeface="Bahnschrift Condensed" panose="020B0502040204020203" pitchFamily="34" charset="0"/>
              </a:rPr>
              <a:t> pieteikumu </a:t>
            </a:r>
            <a:r>
              <a:rPr lang="lv-LV" dirty="0"/>
              <a:t/>
            </a:r>
            <a:br>
              <a:rPr lang="lv-LV" dirty="0"/>
            </a:br>
            <a:endParaRPr lang="lv-LV" dirty="0">
              <a:latin typeface="Bahnschrift Condensed" panose="020B0502040204020203" pitchFamily="34" charset="0"/>
            </a:endParaRPr>
          </a:p>
        </p:txBody>
      </p:sp>
      <p:sp>
        <p:nvSpPr>
          <p:cNvPr id="13" name="Oval 12"/>
          <p:cNvSpPr/>
          <p:nvPr/>
        </p:nvSpPr>
        <p:spPr>
          <a:xfrm>
            <a:off x="5590116" y="741322"/>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OK</a:t>
            </a:r>
            <a:r>
              <a:rPr lang="lv-LV" dirty="0" smtClean="0"/>
              <a:t> </a:t>
            </a:r>
            <a:endParaRPr lang="lv-LV" dirty="0"/>
          </a:p>
        </p:txBody>
      </p:sp>
      <p:sp>
        <p:nvSpPr>
          <p:cNvPr id="16" name="Rectangle 15"/>
          <p:cNvSpPr/>
          <p:nvPr/>
        </p:nvSpPr>
        <p:spPr>
          <a:xfrm>
            <a:off x="7653867" y="421901"/>
            <a:ext cx="4207933" cy="2308324"/>
          </a:xfrm>
          <a:prstGeom prst="rect">
            <a:avLst/>
          </a:prstGeom>
        </p:spPr>
        <p:txBody>
          <a:bodyPr wrap="square">
            <a:spAutoFit/>
          </a:bodyPr>
          <a:lstStyle/>
          <a:p>
            <a:r>
              <a:rPr lang="lv-LV" sz="3600" dirty="0" smtClean="0">
                <a:latin typeface="Bahnschrift Condensed" panose="020B0502040204020203" pitchFamily="34" charset="0"/>
                <a:ea typeface="+mj-ea"/>
                <a:cs typeface="+mj-cs"/>
              </a:rPr>
              <a:t>2. LIAA lūdz atbalsta saņēmējam  iesniegt apliecinājumus un iepirkumu dokumentāciju</a:t>
            </a:r>
            <a:endParaRPr lang="lv-LV" sz="3600" dirty="0">
              <a:latin typeface="Bahnschrift Condensed" panose="020B0502040204020203" pitchFamily="34" charset="0"/>
              <a:ea typeface="+mj-ea"/>
              <a:cs typeface="+mj-cs"/>
            </a:endParaRPr>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ight Arrow 7"/>
          <p:cNvSpPr/>
          <p:nvPr/>
        </p:nvSpPr>
        <p:spPr>
          <a:xfrm flipV="1">
            <a:off x="6587067" y="1010773"/>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6218679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8" name="TextBox 37"/>
          <p:cNvSpPr txBox="1"/>
          <p:nvPr/>
        </p:nvSpPr>
        <p:spPr>
          <a:xfrm>
            <a:off x="812216" y="892694"/>
            <a:ext cx="10947984" cy="4909036"/>
          </a:xfrm>
          <a:prstGeom prst="rect">
            <a:avLst/>
          </a:prstGeom>
          <a:noFill/>
        </p:spPr>
        <p:txBody>
          <a:bodyPr wrap="square" rtlCol="0">
            <a:spAutoFit/>
          </a:bodyPr>
          <a:lstStyle/>
          <a:p>
            <a:pPr>
              <a:spcAft>
                <a:spcPts val="600"/>
              </a:spcAft>
            </a:pPr>
            <a:r>
              <a:rPr lang="lv-LV" sz="2800" dirty="0" smtClean="0">
                <a:latin typeface="Bahnschrift Condensed" panose="020B0502040204020203" pitchFamily="34" charset="0"/>
              </a:rPr>
              <a:t>              </a:t>
            </a:r>
            <a:endParaRPr lang="lv-LV" sz="2800" u="sng" dirty="0" smtClean="0">
              <a:latin typeface="Bahnschrift Condensed" panose="020B0502040204020203" pitchFamily="34" charset="0"/>
            </a:endParaRPr>
          </a:p>
          <a:p>
            <a:pPr marL="285750" indent="-285750">
              <a:buFont typeface="Arial" panose="020B0604020202020204" pitchFamily="34" charset="0"/>
              <a:buChar char="•"/>
            </a:pPr>
            <a:r>
              <a:rPr lang="lv-LV" sz="2800" dirty="0" smtClean="0">
                <a:latin typeface="Bahnschrift Condensed" panose="020B0502040204020203" pitchFamily="34" charset="0"/>
              </a:rPr>
              <a:t>ir apliecinājis, ka attiecīgajam pakalpojuma sniedzējam  ir izsniedzis vai plāno izsniegt </a:t>
            </a:r>
            <a:r>
              <a:rPr lang="lv-LV" sz="2800" dirty="0" err="1" smtClean="0">
                <a:latin typeface="Bahnschrift Condensed" panose="020B0502040204020203" pitchFamily="34" charset="0"/>
              </a:rPr>
              <a:t>vaučeru</a:t>
            </a:r>
            <a:r>
              <a:rPr lang="lv-LV" sz="2800" dirty="0" smtClean="0">
                <a:latin typeface="Bahnschrift Condensed" panose="020B0502040204020203" pitchFamily="34" charset="0"/>
              </a:rPr>
              <a:t>; </a:t>
            </a:r>
          </a:p>
          <a:p>
            <a:endParaRPr lang="lv-LV" sz="2800" dirty="0" smtClean="0">
              <a:latin typeface="Bahnschrift Condensed" panose="020B0502040204020203" pitchFamily="34" charset="0"/>
            </a:endParaRPr>
          </a:p>
          <a:p>
            <a:pPr marL="285750" indent="-285750">
              <a:buFont typeface="Arial" panose="020B0604020202020204" pitchFamily="34" charset="0"/>
              <a:buChar char="•"/>
            </a:pPr>
            <a:r>
              <a:rPr lang="lv-LV" sz="2800" dirty="0" smtClean="0">
                <a:latin typeface="Bahnschrift Condensed" panose="020B0502040204020203" pitchFamily="34" charset="0"/>
              </a:rPr>
              <a:t>ir ievērojis MK noteikumi Nr.104 , un iepirkuma procedūras dokumentus, ja ir piemērota kāda no MK noteikumos Nr.104 minētajām iepirkumu procedūrām;</a:t>
            </a:r>
          </a:p>
          <a:p>
            <a:endParaRPr lang="lv-LV" sz="2800" dirty="0" smtClean="0">
              <a:latin typeface="Bahnschrift Condensed" panose="020B0502040204020203" pitchFamily="34" charset="0"/>
            </a:endParaRPr>
          </a:p>
          <a:p>
            <a:pPr marL="285750" indent="-285750">
              <a:buFont typeface="Arial" panose="020B0604020202020204" pitchFamily="34" charset="0"/>
              <a:buChar char="•"/>
            </a:pPr>
            <a:r>
              <a:rPr lang="lv-LV" sz="2800" dirty="0" smtClean="0">
                <a:latin typeface="Bahnschrift Condensed" panose="020B0502040204020203" pitchFamily="34" charset="0"/>
              </a:rPr>
              <a:t>ir </a:t>
            </a:r>
            <a:r>
              <a:rPr lang="lv-LV" sz="2800" dirty="0">
                <a:latin typeface="Bahnschrift Condensed" panose="020B0502040204020203" pitchFamily="34" charset="0"/>
              </a:rPr>
              <a:t>apliecinājis, ka starp </a:t>
            </a:r>
            <a:r>
              <a:rPr lang="lv-LV" sz="2800" dirty="0" smtClean="0">
                <a:latin typeface="Bahnschrift Condensed" panose="020B0502040204020203" pitchFamily="34" charset="0"/>
              </a:rPr>
              <a:t>atbalsta saņēmēju un pakalpojuma sniedzēju nepastāv interešu konflikts un pakalpojuma līguma izpildes laikā tas nenonāks interešu konfliktā MK noteikumu Nr.104 izpratnē.</a:t>
            </a:r>
          </a:p>
          <a:p>
            <a:endParaRPr lang="lv-LV" sz="2800" dirty="0">
              <a:latin typeface="Bahnschrift Condensed" panose="020B0502040204020203" pitchFamily="34" charset="0"/>
            </a:endParaRPr>
          </a:p>
        </p:txBody>
      </p:sp>
      <p:sp>
        <p:nvSpPr>
          <p:cNvPr id="13" name="Oval 12"/>
          <p:cNvSpPr/>
          <p:nvPr/>
        </p:nvSpPr>
        <p:spPr>
          <a:xfrm>
            <a:off x="1549359" y="542090"/>
            <a:ext cx="690270" cy="694267"/>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600" dirty="0" smtClean="0">
                <a:solidFill>
                  <a:schemeClr val="tx1"/>
                </a:solidFill>
              </a:rPr>
              <a:t>2</a:t>
            </a:r>
            <a:endParaRPr lang="lv-LV" sz="3600" dirty="0">
              <a:solidFill>
                <a:schemeClr val="tx1"/>
              </a:solidFill>
            </a:endParaRPr>
          </a:p>
        </p:txBody>
      </p:sp>
      <p:sp>
        <p:nvSpPr>
          <p:cNvPr id="6" name="Rectangle 5"/>
          <p:cNvSpPr/>
          <p:nvPr/>
        </p:nvSpPr>
        <p:spPr>
          <a:xfrm>
            <a:off x="2345267" y="561071"/>
            <a:ext cx="8636000" cy="646331"/>
          </a:xfrm>
          <a:prstGeom prst="rect">
            <a:avLst/>
          </a:prstGeom>
        </p:spPr>
        <p:txBody>
          <a:bodyPr wrap="square">
            <a:spAutoFit/>
          </a:bodyPr>
          <a:lstStyle/>
          <a:p>
            <a:pPr>
              <a:spcAft>
                <a:spcPts val="600"/>
              </a:spcAft>
            </a:pPr>
            <a:r>
              <a:rPr lang="lv-LV" sz="3600" dirty="0" smtClean="0">
                <a:latin typeface="Bahnschrift Condensed" panose="020B0502040204020203" pitchFamily="34" charset="0"/>
              </a:rPr>
              <a:t>LIAA pārbauda, vai atbalsta saņēmējs </a:t>
            </a:r>
            <a:r>
              <a:rPr lang="lv-LV" dirty="0" smtClean="0">
                <a:latin typeface="Bahnschrift Condensed" panose="020B0502040204020203" pitchFamily="34" charset="0"/>
              </a:rPr>
              <a:t>:</a:t>
            </a:r>
            <a:endParaRPr lang="lv-LV" dirty="0">
              <a:latin typeface="Bahnschrift Condensed" panose="020B0502040204020203"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1133704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8" name="TextBox 37"/>
          <p:cNvSpPr txBox="1"/>
          <p:nvPr/>
        </p:nvSpPr>
        <p:spPr>
          <a:xfrm>
            <a:off x="812216" y="892694"/>
            <a:ext cx="10947984" cy="5401479"/>
          </a:xfrm>
          <a:prstGeom prst="rect">
            <a:avLst/>
          </a:prstGeom>
          <a:noFill/>
        </p:spPr>
        <p:txBody>
          <a:bodyPr wrap="square" rtlCol="0">
            <a:spAutoFit/>
          </a:bodyPr>
          <a:lstStyle/>
          <a:p>
            <a:pPr>
              <a:spcAft>
                <a:spcPts val="600"/>
              </a:spcAft>
            </a:pPr>
            <a:r>
              <a:rPr lang="lv-LV" sz="2800" dirty="0" smtClean="0">
                <a:latin typeface="Bahnschrift Condensed" panose="020B0502040204020203" pitchFamily="34" charset="0"/>
              </a:rPr>
              <a:t>              </a:t>
            </a:r>
            <a:endParaRPr lang="lv-LV" sz="2800" u="sng" dirty="0" smtClean="0">
              <a:latin typeface="Bahnschrift Condensed" panose="020B0502040204020203" pitchFamily="34" charset="0"/>
            </a:endParaRPr>
          </a:p>
          <a:p>
            <a:r>
              <a:rPr lang="lv-LV" sz="2800" dirty="0" smtClean="0">
                <a:solidFill>
                  <a:srgbClr val="FF0000"/>
                </a:solidFill>
                <a:latin typeface="Bahnschrift Condensed" panose="020B0502040204020203" pitchFamily="34" charset="0"/>
              </a:rPr>
              <a:t>!!! </a:t>
            </a:r>
            <a:r>
              <a:rPr lang="lv-LV" sz="2800" dirty="0" smtClean="0">
                <a:latin typeface="Bahnschrift Condensed" panose="020B0502040204020203" pitchFamily="34" charset="0"/>
              </a:rPr>
              <a:t>MK noteikumi Nr</a:t>
            </a:r>
            <a:r>
              <a:rPr lang="lv-LV" sz="2800" dirty="0">
                <a:latin typeface="Bahnschrift Condensed" panose="020B0502040204020203" pitchFamily="34" charset="0"/>
              </a:rPr>
              <a:t>.</a:t>
            </a:r>
            <a:r>
              <a:rPr lang="lv-LV" sz="2800" dirty="0" smtClean="0">
                <a:latin typeface="Bahnschrift Condensed" panose="020B0502040204020203" pitchFamily="34" charset="0"/>
              </a:rPr>
              <a:t>104 jāpiemēro, ja līgumcena pārsniedz </a:t>
            </a:r>
            <a:r>
              <a:rPr lang="lv-LV" sz="3200" dirty="0" smtClean="0">
                <a:latin typeface="Bahnschrift Condensed" panose="020B0502040204020203" pitchFamily="34" charset="0"/>
              </a:rPr>
              <a:t>70 000 EUR </a:t>
            </a:r>
          </a:p>
          <a:p>
            <a:endParaRPr lang="lv-LV" sz="2800" dirty="0">
              <a:solidFill>
                <a:srgbClr val="FF0000"/>
              </a:solidFill>
              <a:latin typeface="Bahnschrift Condensed" panose="020B0502040204020203" pitchFamily="34" charset="0"/>
            </a:endParaRPr>
          </a:p>
          <a:p>
            <a:r>
              <a:rPr lang="lv-LV" sz="2800" dirty="0" smtClean="0">
                <a:solidFill>
                  <a:srgbClr val="FF0000"/>
                </a:solidFill>
                <a:latin typeface="Bahnschrift Condensed" panose="020B0502040204020203" pitchFamily="34" charset="0"/>
              </a:rPr>
              <a:t>!!! </a:t>
            </a:r>
            <a:r>
              <a:rPr lang="lv-LV" sz="2800" dirty="0" smtClean="0">
                <a:latin typeface="Bahnschrift Condensed" panose="020B0502040204020203" pitchFamily="34" charset="0"/>
              </a:rPr>
              <a:t>Interešu konflikts =  </a:t>
            </a:r>
            <a:r>
              <a:rPr lang="lv-LV" sz="2800" dirty="0">
                <a:latin typeface="Bahnschrift Condensed" panose="020B0502040204020203" pitchFamily="34" charset="0"/>
              </a:rPr>
              <a:t>ja finansējuma saņēmējs, tā dalībnieks (akcionārs), biedrs, padomes vai valdes loceklis, jebkuras minētās personas radinieks līdz otrajai radniecības pakāpei, laulātais vai svainis līdz pirmajai svainības pakāpei vai finansējuma saņēmēja prokūrists vai komercpilnvarnieks ir:</a:t>
            </a:r>
          </a:p>
          <a:p>
            <a:pPr marL="457200" indent="-457200">
              <a:buFont typeface="Arial" panose="020B0604020202020204" pitchFamily="34" charset="0"/>
              <a:buChar char="•"/>
            </a:pPr>
            <a:r>
              <a:rPr lang="lv-LV" sz="2800" dirty="0" smtClean="0">
                <a:latin typeface="Bahnschrift Condensed" panose="020B0502040204020203" pitchFamily="34" charset="0"/>
              </a:rPr>
              <a:t>piegādātājs </a:t>
            </a:r>
            <a:r>
              <a:rPr lang="lv-LV" sz="2800" dirty="0">
                <a:latin typeface="Bahnschrift Condensed" panose="020B0502040204020203" pitchFamily="34" charset="0"/>
              </a:rPr>
              <a:t>vai piegādātāja apakšuzņēmējs</a:t>
            </a:r>
            <a:r>
              <a:rPr lang="lv-LV" sz="2800" dirty="0" smtClean="0">
                <a:latin typeface="Bahnschrift Condensed" panose="020B0502040204020203" pitchFamily="34" charset="0"/>
              </a:rPr>
              <a:t>;</a:t>
            </a:r>
          </a:p>
          <a:p>
            <a:pPr marL="457200" indent="-457200">
              <a:buFont typeface="Arial" panose="020B0604020202020204" pitchFamily="34" charset="0"/>
              <a:buChar char="•"/>
            </a:pPr>
            <a:r>
              <a:rPr lang="lv-LV" sz="2800" dirty="0" smtClean="0">
                <a:latin typeface="Bahnschrift Condensed" panose="020B0502040204020203" pitchFamily="34" charset="0"/>
              </a:rPr>
              <a:t> </a:t>
            </a:r>
            <a:r>
              <a:rPr lang="lv-LV" sz="2800" dirty="0">
                <a:latin typeface="Bahnschrift Condensed" panose="020B0502040204020203" pitchFamily="34" charset="0"/>
              </a:rPr>
              <a:t>piegādātāja vai tā apakšuzņēmēja dalībnieks (akcionārs), biedrs, padomes vai valdes loceklis, prokūrists, komercpilnvarnieks vai darbinieks.</a:t>
            </a:r>
          </a:p>
          <a:p>
            <a:endParaRPr lang="lv-LV" sz="2800" dirty="0" smtClean="0">
              <a:latin typeface="Bahnschrift Condensed" panose="020B0502040204020203" pitchFamily="34" charset="0"/>
            </a:endParaRPr>
          </a:p>
          <a:p>
            <a:endParaRPr lang="lv-LV" sz="2800"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238187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12070" y="842433"/>
            <a:ext cx="3624640" cy="2294467"/>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sz="4000" dirty="0" smtClean="0">
                <a:latin typeface="Bahnschrift Condensed" panose="020B0502040204020203" pitchFamily="34" charset="0"/>
              </a:rPr>
              <a:t>1. </a:t>
            </a:r>
            <a:r>
              <a:rPr lang="lv-LV" sz="4000" dirty="0">
                <a:latin typeface="Bahnschrift Condensed" panose="020B0502040204020203" pitchFamily="34" charset="0"/>
              </a:rPr>
              <a:t>P</a:t>
            </a:r>
            <a:r>
              <a:rPr lang="lv-LV" sz="4000" dirty="0" smtClean="0">
                <a:latin typeface="Bahnschrift Condensed" panose="020B0502040204020203" pitchFamily="34" charset="0"/>
              </a:rPr>
              <a:t>akalpojuma sniedzējs iesniedz </a:t>
            </a:r>
            <a:r>
              <a:rPr lang="lv-LV" sz="4000" dirty="0" err="1" smtClean="0">
                <a:latin typeface="Bahnschrift Condensed" panose="020B0502040204020203" pitchFamily="34" charset="0"/>
              </a:rPr>
              <a:t>vaučera</a:t>
            </a:r>
            <a:r>
              <a:rPr lang="lv-LV" sz="4000" dirty="0" smtClean="0">
                <a:latin typeface="Bahnschrift Condensed" panose="020B0502040204020203" pitchFamily="34" charset="0"/>
              </a:rPr>
              <a:t> rezervācijas</a:t>
            </a:r>
            <a:br>
              <a:rPr lang="lv-LV" sz="4000" dirty="0" smtClean="0">
                <a:latin typeface="Bahnschrift Condensed" panose="020B0502040204020203" pitchFamily="34" charset="0"/>
              </a:rPr>
            </a:br>
            <a:r>
              <a:rPr lang="lv-LV" sz="4000" dirty="0" smtClean="0">
                <a:latin typeface="Bahnschrift Condensed" panose="020B0502040204020203" pitchFamily="34" charset="0"/>
              </a:rPr>
              <a:t> pieteikumu </a:t>
            </a:r>
            <a:r>
              <a:rPr lang="lv-LV" dirty="0"/>
              <a:t/>
            </a:r>
            <a:br>
              <a:rPr lang="lv-LV" dirty="0"/>
            </a:br>
            <a:endParaRPr lang="lv-LV" dirty="0">
              <a:latin typeface="Bahnschrift Condensed" panose="020B0502040204020203" pitchFamily="34" charset="0"/>
            </a:endParaRPr>
          </a:p>
        </p:txBody>
      </p:sp>
      <p:sp>
        <p:nvSpPr>
          <p:cNvPr id="13" name="Oval 12"/>
          <p:cNvSpPr/>
          <p:nvPr/>
        </p:nvSpPr>
        <p:spPr>
          <a:xfrm>
            <a:off x="5590116" y="741322"/>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OK</a:t>
            </a:r>
            <a:r>
              <a:rPr lang="lv-LV" dirty="0" smtClean="0"/>
              <a:t> </a:t>
            </a:r>
            <a:endParaRPr lang="lv-LV" dirty="0"/>
          </a:p>
        </p:txBody>
      </p:sp>
      <p:sp>
        <p:nvSpPr>
          <p:cNvPr id="16" name="Rectangle 15"/>
          <p:cNvSpPr/>
          <p:nvPr/>
        </p:nvSpPr>
        <p:spPr>
          <a:xfrm>
            <a:off x="7653867" y="421901"/>
            <a:ext cx="4207933" cy="2308324"/>
          </a:xfrm>
          <a:prstGeom prst="rect">
            <a:avLst/>
          </a:prstGeom>
        </p:spPr>
        <p:txBody>
          <a:bodyPr wrap="square">
            <a:spAutoFit/>
          </a:bodyPr>
          <a:lstStyle/>
          <a:p>
            <a:r>
              <a:rPr lang="lv-LV" sz="3600" dirty="0" smtClean="0">
                <a:latin typeface="Bahnschrift Condensed" panose="020B0502040204020203" pitchFamily="34" charset="0"/>
                <a:ea typeface="+mj-ea"/>
                <a:cs typeface="+mj-cs"/>
              </a:rPr>
              <a:t>2. LIAA lūdz atbalsta saņēmējam  iesniegt apliecinājumus un iepirkumu dokumentāciju</a:t>
            </a:r>
            <a:endParaRPr lang="lv-LV" sz="3600" dirty="0">
              <a:latin typeface="Bahnschrift Condensed" panose="020B0502040204020203" pitchFamily="34" charset="0"/>
              <a:ea typeface="+mj-ea"/>
              <a:cs typeface="+mj-cs"/>
            </a:endParaRPr>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ight Arrow 7"/>
          <p:cNvSpPr/>
          <p:nvPr/>
        </p:nvSpPr>
        <p:spPr>
          <a:xfrm flipV="1">
            <a:off x="6587067" y="1010773"/>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al 10"/>
          <p:cNvSpPr/>
          <p:nvPr/>
        </p:nvSpPr>
        <p:spPr>
          <a:xfrm>
            <a:off x="9080500" y="3702536"/>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OK</a:t>
            </a:r>
            <a:r>
              <a:rPr lang="lv-LV" dirty="0" smtClean="0"/>
              <a:t> </a:t>
            </a:r>
            <a:endParaRPr lang="lv-LV" dirty="0"/>
          </a:p>
        </p:txBody>
      </p:sp>
      <p:sp>
        <p:nvSpPr>
          <p:cNvPr id="15" name="Title 1"/>
          <p:cNvSpPr txBox="1">
            <a:spLocks/>
          </p:cNvSpPr>
          <p:nvPr/>
        </p:nvSpPr>
        <p:spPr>
          <a:xfrm>
            <a:off x="6963833" y="5846233"/>
            <a:ext cx="5105400" cy="910167"/>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endParaRPr lang="lv-LV" dirty="0" smtClean="0">
              <a:latin typeface="Bahnschrift Condensed" panose="020B0502040204020203" pitchFamily="34" charset="0"/>
            </a:endParaRPr>
          </a:p>
          <a:p>
            <a:endParaRPr lang="lv-LV" sz="14400" dirty="0">
              <a:latin typeface="Bahnschrift Condensed" panose="020B0502040204020203" pitchFamily="34" charset="0"/>
            </a:endParaRPr>
          </a:p>
          <a:p>
            <a:endParaRPr lang="lv-LV" sz="14400" dirty="0" smtClean="0">
              <a:latin typeface="Bahnschrift Condensed" panose="020B0502040204020203" pitchFamily="34" charset="0"/>
            </a:endParaRPr>
          </a:p>
          <a:p>
            <a:endParaRPr lang="lv-LV" sz="14400" dirty="0">
              <a:latin typeface="Bahnschrift Condensed" panose="020B0502040204020203" pitchFamily="34" charset="0"/>
            </a:endParaRPr>
          </a:p>
          <a:p>
            <a:endParaRPr lang="lv-LV" sz="14400" dirty="0" smtClean="0">
              <a:latin typeface="Bahnschrift Condensed" panose="020B0502040204020203" pitchFamily="34" charset="0"/>
            </a:endParaRPr>
          </a:p>
          <a:p>
            <a:endParaRPr lang="lv-LV" sz="14400" dirty="0">
              <a:latin typeface="Bahnschrift Condensed" panose="020B0502040204020203" pitchFamily="34" charset="0"/>
            </a:endParaRPr>
          </a:p>
          <a:p>
            <a:r>
              <a:rPr lang="lv-LV" sz="14400" dirty="0" smtClean="0">
                <a:latin typeface="Bahnschrift Condensed" panose="020B0502040204020203" pitchFamily="34" charset="0"/>
              </a:rPr>
              <a:t>3. LIAA rezervē </a:t>
            </a:r>
            <a:r>
              <a:rPr lang="lv-LV" sz="14400" dirty="0" err="1" smtClean="0">
                <a:latin typeface="Bahnschrift Condensed" panose="020B0502040204020203" pitchFamily="34" charset="0"/>
              </a:rPr>
              <a:t>vaučeri</a:t>
            </a:r>
            <a:r>
              <a:rPr lang="lv-LV" sz="14400" dirty="0" smtClean="0">
                <a:latin typeface="Bahnschrift Condensed" panose="020B0502040204020203" pitchFamily="34" charset="0"/>
              </a:rPr>
              <a:t> </a:t>
            </a:r>
          </a:p>
          <a:p>
            <a:r>
              <a:rPr lang="lv-LV" sz="7200" dirty="0" smtClean="0">
                <a:latin typeface="Bahnschrift SemiCondensed" panose="020B0502040204020203" pitchFamily="34" charset="0"/>
              </a:rPr>
              <a:t>( </a:t>
            </a:r>
            <a:r>
              <a:rPr lang="lv-LV" sz="7200" dirty="0">
                <a:latin typeface="Bahnschrift SemiCondensed" panose="020B0502040204020203" pitchFamily="34" charset="0"/>
              </a:rPr>
              <a:t>apstiprinājuma e-pasts tiek nosūtīts abām pusēm)</a:t>
            </a:r>
          </a:p>
          <a:p>
            <a:r>
              <a:rPr lang="lv-LV" sz="14400" dirty="0" smtClean="0">
                <a:latin typeface="Bahnschrift Condensed" panose="020B0502040204020203" pitchFamily="34" charset="0"/>
              </a:rPr>
              <a:t> </a:t>
            </a:r>
            <a:endParaRPr lang="lv-LV" sz="14400" dirty="0">
              <a:latin typeface="Bahnschrift Condensed" panose="020B0502040204020203" pitchFamily="34" charset="0"/>
            </a:endParaRPr>
          </a:p>
        </p:txBody>
      </p:sp>
      <p:sp>
        <p:nvSpPr>
          <p:cNvPr id="5" name="Down Arrow 4"/>
          <p:cNvSpPr/>
          <p:nvPr/>
        </p:nvSpPr>
        <p:spPr>
          <a:xfrm>
            <a:off x="9364133" y="2658533"/>
            <a:ext cx="254000" cy="95673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Down Arrow 17"/>
          <p:cNvSpPr/>
          <p:nvPr/>
        </p:nvSpPr>
        <p:spPr>
          <a:xfrm>
            <a:off x="9389533" y="4580466"/>
            <a:ext cx="254000" cy="95673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9234652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48493" y="2132919"/>
            <a:ext cx="9144000" cy="1849438"/>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8000" dirty="0" err="1" smtClean="0">
                <a:solidFill>
                  <a:schemeClr val="accent6">
                    <a:lumMod val="75000"/>
                  </a:schemeClr>
                </a:solidFill>
                <a:latin typeface="Bahnschrift Condensed" panose="020B0502040204020203" pitchFamily="34" charset="0"/>
                <a:ea typeface="+mn-ea"/>
                <a:cs typeface="+mn-cs"/>
              </a:rPr>
              <a:t>Vaučera</a:t>
            </a:r>
            <a:r>
              <a:rPr lang="lv-LV" sz="8000" dirty="0" smtClean="0">
                <a:solidFill>
                  <a:schemeClr val="accent6">
                    <a:lumMod val="75000"/>
                  </a:schemeClr>
                </a:solidFill>
                <a:latin typeface="Bahnschrift Condensed" panose="020B0502040204020203" pitchFamily="34" charset="0"/>
                <a:ea typeface="+mn-ea"/>
                <a:cs typeface="+mn-cs"/>
              </a:rPr>
              <a:t> aktivizēšana </a:t>
            </a:r>
            <a:r>
              <a:rPr lang="lv-LV" dirty="0"/>
              <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3447824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87627" y="355599"/>
            <a:ext cx="3624640" cy="2294467"/>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4000" dirty="0">
                <a:latin typeface="Bahnschrift Condensed" panose="020B0502040204020203" pitchFamily="34" charset="0"/>
              </a:rPr>
              <a:t/>
            </a:r>
            <a:br>
              <a:rPr lang="lv-LV" sz="4000" dirty="0">
                <a:latin typeface="Bahnschrift Condensed" panose="020B0502040204020203" pitchFamily="34" charset="0"/>
              </a:rPr>
            </a:br>
            <a:r>
              <a:rPr lang="lv-LV" sz="4000" dirty="0">
                <a:latin typeface="Bahnschrift Condensed" panose="020B0502040204020203" pitchFamily="34" charset="0"/>
              </a:rPr>
              <a:t>LIAA </a:t>
            </a:r>
            <a:r>
              <a:rPr lang="lv-LV" sz="4000" dirty="0" smtClean="0">
                <a:latin typeface="Bahnschrift Condensed" panose="020B0502040204020203" pitchFamily="34" charset="0"/>
              </a:rPr>
              <a:t>rezervē</a:t>
            </a:r>
            <a:br>
              <a:rPr lang="lv-LV" sz="4000" dirty="0" smtClean="0">
                <a:latin typeface="Bahnschrift Condensed" panose="020B0502040204020203" pitchFamily="34" charset="0"/>
              </a:rPr>
            </a:br>
            <a:r>
              <a:rPr lang="lv-LV" sz="4000" dirty="0" smtClean="0">
                <a:latin typeface="Bahnschrift Condensed" panose="020B0502040204020203" pitchFamily="34" charset="0"/>
              </a:rPr>
              <a:t> </a:t>
            </a:r>
            <a:r>
              <a:rPr lang="lv-LV" sz="4000" dirty="0" err="1">
                <a:latin typeface="Bahnschrift Condensed" panose="020B0502040204020203" pitchFamily="34" charset="0"/>
              </a:rPr>
              <a:t>vaučeri</a:t>
            </a:r>
            <a:r>
              <a:rPr lang="lv-LV" dirty="0"/>
              <a:t/>
            </a:r>
            <a:br>
              <a:rPr lang="lv-LV" dirty="0"/>
            </a:br>
            <a:endParaRPr lang="lv-LV" dirty="0">
              <a:latin typeface="Bahnschrift Condensed" panose="020B0502040204020203" pitchFamily="34" charset="0"/>
            </a:endParaRPr>
          </a:p>
        </p:txBody>
      </p:sp>
      <p:sp>
        <p:nvSpPr>
          <p:cNvPr id="16" name="Rectangle 15"/>
          <p:cNvSpPr/>
          <p:nvPr/>
        </p:nvSpPr>
        <p:spPr>
          <a:xfrm>
            <a:off x="5638801" y="591791"/>
            <a:ext cx="6223000" cy="1200329"/>
          </a:xfrm>
          <a:prstGeom prst="rect">
            <a:avLst/>
          </a:prstGeom>
        </p:spPr>
        <p:txBody>
          <a:bodyPr wrap="square">
            <a:spAutoFit/>
          </a:bodyPr>
          <a:lstStyle/>
          <a:p>
            <a:r>
              <a:rPr lang="lv-LV" sz="3600" dirty="0" smtClean="0">
                <a:latin typeface="Bahnschrift Condensed" panose="020B0502040204020203" pitchFamily="34" charset="0"/>
                <a:ea typeface="+mj-ea"/>
                <a:cs typeface="+mj-cs"/>
              </a:rPr>
              <a:t>Atbalsta saņēmējs iesniedz </a:t>
            </a:r>
          </a:p>
          <a:p>
            <a:r>
              <a:rPr lang="lv-LV" sz="3600" dirty="0" smtClean="0">
                <a:latin typeface="Bahnschrift Condensed" panose="020B0502040204020203" pitchFamily="34" charset="0"/>
                <a:ea typeface="+mj-ea"/>
                <a:cs typeface="+mj-cs"/>
              </a:rPr>
              <a:t>noslēgtā pakalpojumu līguma kopiju</a:t>
            </a:r>
            <a:endParaRPr lang="lv-LV" sz="3600" dirty="0">
              <a:latin typeface="Bahnschrift Condensed" panose="020B0502040204020203" pitchFamily="34" charset="0"/>
              <a:ea typeface="+mj-ea"/>
              <a:cs typeface="+mj-cs"/>
            </a:endParaRPr>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itle 1"/>
          <p:cNvSpPr txBox="1">
            <a:spLocks/>
          </p:cNvSpPr>
          <p:nvPr/>
        </p:nvSpPr>
        <p:spPr>
          <a:xfrm>
            <a:off x="7297814" y="5158804"/>
            <a:ext cx="4580920" cy="1147234"/>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endParaRPr lang="lv-LV" sz="14400" dirty="0">
              <a:latin typeface="Bahnschrift Condensed" panose="020B0502040204020203"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2103775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114829"/>
            <a:ext cx="10388601" cy="1192742"/>
          </a:xfrm>
        </p:spPr>
        <p:txBody>
          <a:bodyPr>
            <a:normAutofit/>
          </a:bodyPr>
          <a:lstStyle/>
          <a:p>
            <a:r>
              <a:rPr lang="lv-LV" sz="4000" dirty="0" smtClean="0">
                <a:latin typeface="Bahnschrift Condensed" panose="020B0502040204020203" pitchFamily="34" charset="0"/>
              </a:rPr>
              <a:t>LIAA pārbauda , vai pakalpojuma līgumā</a:t>
            </a:r>
            <a:r>
              <a:rPr lang="lv-LV" sz="3600" dirty="0" smtClean="0">
                <a:latin typeface="Bahnschrift Condensed" panose="020B0502040204020203" pitchFamily="34" charset="0"/>
              </a:rPr>
              <a:t>:</a:t>
            </a:r>
            <a:endParaRPr lang="lv-LV" sz="3600" dirty="0"/>
          </a:p>
        </p:txBody>
      </p:sp>
      <p:sp>
        <p:nvSpPr>
          <p:cNvPr id="3" name="Content Placeholder 2"/>
          <p:cNvSpPr>
            <a:spLocks noGrp="1"/>
          </p:cNvSpPr>
          <p:nvPr>
            <p:ph idx="1"/>
          </p:nvPr>
        </p:nvSpPr>
        <p:spPr>
          <a:xfrm>
            <a:off x="838200" y="711200"/>
            <a:ext cx="10515600" cy="5911669"/>
          </a:xfrm>
        </p:spPr>
        <p:txBody>
          <a:bodyPr>
            <a:normAutofit fontScale="92500" lnSpcReduction="10000"/>
          </a:bodyPr>
          <a:lstStyle/>
          <a:p>
            <a:pPr marL="457200" lvl="1" indent="0">
              <a:buNone/>
            </a:pPr>
            <a:r>
              <a:rPr lang="lv-LV" dirty="0" smtClean="0">
                <a:latin typeface="Bahnschrift Condensed" panose="020B0502040204020203" pitchFamily="34" charset="0"/>
              </a:rPr>
              <a:t>           </a:t>
            </a:r>
            <a:endParaRPr lang="lv-LV" dirty="0">
              <a:latin typeface="Bahnschrift Condensed" panose="020B0502040204020203" pitchFamily="34" charset="0"/>
            </a:endParaRPr>
          </a:p>
          <a:p>
            <a:pPr marL="457200" lvl="1" indent="0">
              <a:buNone/>
            </a:pPr>
            <a:endParaRPr lang="lv-LV" dirty="0" smtClean="0">
              <a:latin typeface="Bahnschrift Condensed" panose="020B0502040204020203" pitchFamily="34" charset="0"/>
            </a:endParaRPr>
          </a:p>
          <a:p>
            <a:pPr lvl="1"/>
            <a:r>
              <a:rPr lang="lv-LV" sz="3200" dirty="0" smtClean="0">
                <a:latin typeface="Bahnschrift Condensed" panose="020B0502040204020203" pitchFamily="34" charset="0"/>
              </a:rPr>
              <a:t>noslēgts </a:t>
            </a:r>
            <a:r>
              <a:rPr lang="lv-LV" sz="3200" dirty="0">
                <a:latin typeface="Bahnschrift Condensed" panose="020B0502040204020203" pitchFamily="34" charset="0"/>
              </a:rPr>
              <a:t>ar </a:t>
            </a:r>
            <a:r>
              <a:rPr lang="lv-LV" sz="3200" dirty="0" smtClean="0">
                <a:latin typeface="Bahnschrift Condensed" panose="020B0502040204020203" pitchFamily="34" charset="0"/>
              </a:rPr>
              <a:t>pakalpojuma sniedzēju, </a:t>
            </a:r>
            <a:r>
              <a:rPr lang="lv-LV" sz="3200" dirty="0">
                <a:latin typeface="Bahnschrift Condensed" panose="020B0502040204020203" pitchFamily="34" charset="0"/>
              </a:rPr>
              <a:t>kuram </a:t>
            </a:r>
            <a:r>
              <a:rPr lang="lv-LV" sz="3200" dirty="0" smtClean="0">
                <a:latin typeface="Bahnschrift Condensed" panose="020B0502040204020203" pitchFamily="34" charset="0"/>
              </a:rPr>
              <a:t>rezervēts </a:t>
            </a:r>
            <a:r>
              <a:rPr lang="lv-LV" sz="3200" dirty="0" err="1" smtClean="0">
                <a:latin typeface="Bahnschrift Condensed" panose="020B0502040204020203" pitchFamily="34" charset="0"/>
              </a:rPr>
              <a:t>vaučers</a:t>
            </a:r>
            <a:r>
              <a:rPr lang="lv-LV" sz="3200" dirty="0" smtClean="0">
                <a:latin typeface="Bahnschrift Condensed" panose="020B0502040204020203" pitchFamily="34" charset="0"/>
              </a:rPr>
              <a:t>;</a:t>
            </a:r>
            <a:endParaRPr lang="lv-LV" sz="3200" dirty="0">
              <a:latin typeface="Bahnschrift Condensed" panose="020B0502040204020203" pitchFamily="34" charset="0"/>
            </a:endParaRPr>
          </a:p>
          <a:p>
            <a:pPr lvl="1"/>
            <a:endParaRPr lang="lv-LV" sz="3200" dirty="0" smtClean="0">
              <a:latin typeface="Bahnschrift Condensed" panose="020B0502040204020203" pitchFamily="34" charset="0"/>
            </a:endParaRPr>
          </a:p>
          <a:p>
            <a:pPr lvl="1"/>
            <a:r>
              <a:rPr lang="lv-LV" sz="3200" dirty="0" smtClean="0">
                <a:latin typeface="Bahnschrift Condensed" panose="020B0502040204020203" pitchFamily="34" charset="0"/>
              </a:rPr>
              <a:t>ietvertie </a:t>
            </a:r>
            <a:r>
              <a:rPr lang="lv-LV" sz="3200" dirty="0">
                <a:latin typeface="Bahnschrift Condensed" panose="020B0502040204020203" pitchFamily="34" charset="0"/>
              </a:rPr>
              <a:t>nosacījumi atbilst izsniegtajam </a:t>
            </a:r>
            <a:r>
              <a:rPr lang="lv-LV" sz="3200" dirty="0" err="1" smtClean="0">
                <a:latin typeface="Bahnschrift Condensed" panose="020B0502040204020203" pitchFamily="34" charset="0"/>
              </a:rPr>
              <a:t>vaučerim</a:t>
            </a:r>
            <a:r>
              <a:rPr lang="lv-LV" sz="3200" dirty="0" smtClean="0">
                <a:latin typeface="Bahnschrift Condensed" panose="020B0502040204020203" pitchFamily="34" charset="0"/>
              </a:rPr>
              <a:t>  (mērķis, termiņš, summas);</a:t>
            </a:r>
          </a:p>
          <a:p>
            <a:pPr lvl="1"/>
            <a:endParaRPr lang="lv-LV" sz="3200" dirty="0">
              <a:latin typeface="Bahnschrift Condensed" panose="020B0502040204020203" pitchFamily="34" charset="0"/>
            </a:endParaRPr>
          </a:p>
          <a:p>
            <a:pPr lvl="1"/>
            <a:r>
              <a:rPr lang="lv-LV" sz="3200" dirty="0" smtClean="0">
                <a:latin typeface="Bahnschrift Condensed" panose="020B0502040204020203" pitchFamily="34" charset="0"/>
              </a:rPr>
              <a:t>norādītā līgumcena atbilst iepriekš sniegtajai informācijai;</a:t>
            </a:r>
          </a:p>
          <a:p>
            <a:pPr lvl="1"/>
            <a:endParaRPr lang="lv-LV" sz="3200" dirty="0" smtClean="0">
              <a:latin typeface="Bahnschrift Condensed" panose="020B0502040204020203" pitchFamily="34" charset="0"/>
            </a:endParaRPr>
          </a:p>
          <a:p>
            <a:pPr lvl="1"/>
            <a:r>
              <a:rPr lang="lv-LV" sz="3200" dirty="0" smtClean="0">
                <a:latin typeface="Bahnschrift Condensed" panose="020B0502040204020203" pitchFamily="34" charset="0"/>
              </a:rPr>
              <a:t>atbilst veiktajai iepirkuma procedūrai (ja attiecas)</a:t>
            </a:r>
          </a:p>
          <a:p>
            <a:pPr marL="457200" lvl="1" indent="0">
              <a:buNone/>
            </a:pPr>
            <a:endParaRPr lang="lv-LV" sz="3200" dirty="0" smtClean="0">
              <a:solidFill>
                <a:srgbClr val="FF0000"/>
              </a:solidFill>
              <a:latin typeface="Bahnschrift Condensed" panose="020B0502040204020203" pitchFamily="34" charset="0"/>
            </a:endParaRPr>
          </a:p>
          <a:p>
            <a:pPr marL="457200" lvl="1" indent="0">
              <a:buNone/>
            </a:pPr>
            <a:endParaRPr lang="lv-LV" sz="3200" dirty="0">
              <a:solidFill>
                <a:srgbClr val="FF0000"/>
              </a:solidFill>
              <a:latin typeface="Bahnschrift Condensed" panose="020B0502040204020203" pitchFamily="34" charset="0"/>
            </a:endParaRPr>
          </a:p>
          <a:p>
            <a:pPr marL="457200" lvl="1" indent="0">
              <a:buNone/>
            </a:pPr>
            <a:r>
              <a:rPr lang="lv-LV" sz="3200" dirty="0" smtClean="0">
                <a:solidFill>
                  <a:srgbClr val="FF0000"/>
                </a:solidFill>
                <a:latin typeface="Bahnschrift Condensed" panose="020B0502040204020203" pitchFamily="34" charset="0"/>
              </a:rPr>
              <a:t>!!! </a:t>
            </a:r>
            <a:r>
              <a:rPr lang="lv-LV" sz="3200" dirty="0" smtClean="0">
                <a:latin typeface="Bahnschrift Condensed" panose="020B0502040204020203" pitchFamily="34" charset="0"/>
              </a:rPr>
              <a:t>LIAA pārbauda </a:t>
            </a:r>
            <a:r>
              <a:rPr lang="lv-LV" sz="3200" dirty="0" err="1" smtClean="0">
                <a:latin typeface="Bahnschrift Condensed" panose="020B0502040204020203" pitchFamily="34" charset="0"/>
              </a:rPr>
              <a:t>līgumpunktus</a:t>
            </a:r>
            <a:r>
              <a:rPr lang="lv-LV" sz="3200" dirty="0" smtClean="0">
                <a:latin typeface="Bahnschrift Condensed" panose="020B0502040204020203" pitchFamily="34" charset="0"/>
              </a:rPr>
              <a:t>, kas saistīti ar </a:t>
            </a:r>
            <a:r>
              <a:rPr lang="lv-LV" sz="3200" dirty="0" err="1" smtClean="0">
                <a:latin typeface="Bahnschrift Condensed" panose="020B0502040204020203" pitchFamily="34" charset="0"/>
              </a:rPr>
              <a:t>vaučerī</a:t>
            </a:r>
            <a:r>
              <a:rPr lang="lv-LV" sz="3200" dirty="0" smtClean="0">
                <a:latin typeface="Bahnschrift Condensed" panose="020B0502040204020203" pitchFamily="34" charset="0"/>
              </a:rPr>
              <a:t>  norādīto informāciju. </a:t>
            </a:r>
            <a:endParaRPr lang="lv-LV" sz="3200" dirty="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233848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87681" y="2864439"/>
            <a:ext cx="9144000" cy="1849438"/>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8000" dirty="0" err="1" smtClean="0">
                <a:solidFill>
                  <a:schemeClr val="accent6">
                    <a:lumMod val="75000"/>
                  </a:schemeClr>
                </a:solidFill>
                <a:latin typeface="Bahnschrift Condensed" panose="020B0502040204020203" pitchFamily="34" charset="0"/>
                <a:ea typeface="+mn-ea"/>
                <a:cs typeface="+mn-cs"/>
              </a:rPr>
              <a:t>Vaučera</a:t>
            </a:r>
            <a:r>
              <a:rPr lang="lv-LV" sz="8000" dirty="0" smtClean="0">
                <a:solidFill>
                  <a:schemeClr val="accent6">
                    <a:lumMod val="75000"/>
                  </a:schemeClr>
                </a:solidFill>
                <a:latin typeface="Bahnschrift Condensed" panose="020B0502040204020203" pitchFamily="34" charset="0"/>
                <a:ea typeface="+mn-ea"/>
                <a:cs typeface="+mn-cs"/>
              </a:rPr>
              <a:t> izsniegšana </a:t>
            </a:r>
            <a:br>
              <a:rPr lang="lv-LV" sz="8000" dirty="0" smtClean="0">
                <a:solidFill>
                  <a:schemeClr val="accent6">
                    <a:lumMod val="75000"/>
                  </a:schemeClr>
                </a:solidFill>
                <a:latin typeface="Bahnschrift Condensed" panose="020B0502040204020203" pitchFamily="34" charset="0"/>
                <a:ea typeface="+mn-ea"/>
                <a:cs typeface="+mn-cs"/>
              </a:rPr>
            </a:br>
            <a:r>
              <a:rPr lang="lv-LV" sz="8000" dirty="0" smtClean="0">
                <a:solidFill>
                  <a:schemeClr val="accent6">
                    <a:lumMod val="75000"/>
                  </a:schemeClr>
                </a:solidFill>
                <a:latin typeface="Bahnschrift Condensed" panose="020B0502040204020203" pitchFamily="34" charset="0"/>
                <a:ea typeface="+mn-ea"/>
                <a:cs typeface="+mn-cs"/>
              </a:rPr>
              <a:t>atbalsta saņēmējam</a:t>
            </a:r>
            <a:r>
              <a:rPr lang="lv-LV" dirty="0"/>
              <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5665220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87627" y="355599"/>
            <a:ext cx="3624640" cy="2294467"/>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4000" dirty="0">
                <a:latin typeface="Bahnschrift Condensed" panose="020B0502040204020203" pitchFamily="34" charset="0"/>
              </a:rPr>
              <a:t/>
            </a:r>
            <a:br>
              <a:rPr lang="lv-LV" sz="4000" dirty="0">
                <a:latin typeface="Bahnschrift Condensed" panose="020B0502040204020203" pitchFamily="34" charset="0"/>
              </a:rPr>
            </a:br>
            <a:r>
              <a:rPr lang="lv-LV" sz="4000" dirty="0">
                <a:latin typeface="Bahnschrift Condensed" panose="020B0502040204020203" pitchFamily="34" charset="0"/>
              </a:rPr>
              <a:t>LIAA </a:t>
            </a:r>
            <a:r>
              <a:rPr lang="lv-LV" sz="4000" dirty="0" smtClean="0">
                <a:latin typeface="Bahnschrift Condensed" panose="020B0502040204020203" pitchFamily="34" charset="0"/>
              </a:rPr>
              <a:t>rezervē</a:t>
            </a:r>
            <a:br>
              <a:rPr lang="lv-LV" sz="4000" dirty="0" smtClean="0">
                <a:latin typeface="Bahnschrift Condensed" panose="020B0502040204020203" pitchFamily="34" charset="0"/>
              </a:rPr>
            </a:br>
            <a:r>
              <a:rPr lang="lv-LV" sz="4000" dirty="0" smtClean="0">
                <a:latin typeface="Bahnschrift Condensed" panose="020B0502040204020203" pitchFamily="34" charset="0"/>
              </a:rPr>
              <a:t> </a:t>
            </a:r>
            <a:r>
              <a:rPr lang="lv-LV" sz="4000" dirty="0" err="1">
                <a:latin typeface="Bahnschrift Condensed" panose="020B0502040204020203" pitchFamily="34" charset="0"/>
              </a:rPr>
              <a:t>vaučeri</a:t>
            </a:r>
            <a:r>
              <a:rPr lang="lv-LV" dirty="0"/>
              <a:t/>
            </a:r>
            <a:br>
              <a:rPr lang="lv-LV" dirty="0"/>
            </a:br>
            <a:endParaRPr lang="lv-LV" dirty="0">
              <a:latin typeface="Bahnschrift Condensed" panose="020B0502040204020203" pitchFamily="34" charset="0"/>
            </a:endParaRPr>
          </a:p>
        </p:txBody>
      </p:sp>
      <p:sp>
        <p:nvSpPr>
          <p:cNvPr id="16" name="Rectangle 15"/>
          <p:cNvSpPr/>
          <p:nvPr/>
        </p:nvSpPr>
        <p:spPr>
          <a:xfrm>
            <a:off x="5638801" y="591791"/>
            <a:ext cx="6223000" cy="1200329"/>
          </a:xfrm>
          <a:prstGeom prst="rect">
            <a:avLst/>
          </a:prstGeom>
        </p:spPr>
        <p:txBody>
          <a:bodyPr wrap="square">
            <a:spAutoFit/>
          </a:bodyPr>
          <a:lstStyle/>
          <a:p>
            <a:r>
              <a:rPr lang="lv-LV" sz="3600" dirty="0" smtClean="0">
                <a:latin typeface="Bahnschrift Condensed" panose="020B0502040204020203" pitchFamily="34" charset="0"/>
                <a:ea typeface="+mj-ea"/>
                <a:cs typeface="+mj-cs"/>
              </a:rPr>
              <a:t>Atbalsta saņēmējs iesniedz </a:t>
            </a:r>
          </a:p>
          <a:p>
            <a:r>
              <a:rPr lang="lv-LV" sz="3600" dirty="0" smtClean="0">
                <a:latin typeface="Bahnschrift Condensed" panose="020B0502040204020203" pitchFamily="34" charset="0"/>
                <a:ea typeface="+mj-ea"/>
                <a:cs typeface="+mj-cs"/>
              </a:rPr>
              <a:t>noslēgtā pakalpojumu līguma kopiju</a:t>
            </a:r>
            <a:endParaRPr lang="lv-LV" sz="3600" dirty="0">
              <a:latin typeface="Bahnschrift Condensed" panose="020B0502040204020203" pitchFamily="34" charset="0"/>
              <a:ea typeface="+mj-ea"/>
              <a:cs typeface="+mj-cs"/>
            </a:endParaRPr>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al 10"/>
          <p:cNvSpPr/>
          <p:nvPr/>
        </p:nvSpPr>
        <p:spPr>
          <a:xfrm>
            <a:off x="6760181" y="2898202"/>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OK</a:t>
            </a:r>
            <a:r>
              <a:rPr lang="lv-LV" dirty="0" smtClean="0"/>
              <a:t> </a:t>
            </a:r>
            <a:endParaRPr lang="lv-LV" dirty="0"/>
          </a:p>
        </p:txBody>
      </p:sp>
      <p:sp>
        <p:nvSpPr>
          <p:cNvPr id="15" name="Title 1"/>
          <p:cNvSpPr txBox="1">
            <a:spLocks/>
          </p:cNvSpPr>
          <p:nvPr/>
        </p:nvSpPr>
        <p:spPr>
          <a:xfrm>
            <a:off x="5562600" y="5158804"/>
            <a:ext cx="6316134" cy="1147234"/>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endParaRPr lang="lv-LV" sz="14400" dirty="0">
              <a:latin typeface="Bahnschrift Condensed" panose="020B0502040204020203" pitchFamily="34" charset="0"/>
            </a:endParaRPr>
          </a:p>
        </p:txBody>
      </p:sp>
      <p:sp>
        <p:nvSpPr>
          <p:cNvPr id="5" name="Down Arrow 4"/>
          <p:cNvSpPr/>
          <p:nvPr/>
        </p:nvSpPr>
        <p:spPr>
          <a:xfrm>
            <a:off x="7043814" y="1792120"/>
            <a:ext cx="254000" cy="95673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Down Arrow 17"/>
          <p:cNvSpPr/>
          <p:nvPr/>
        </p:nvSpPr>
        <p:spPr>
          <a:xfrm>
            <a:off x="7043814" y="3920066"/>
            <a:ext cx="254000" cy="95673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itle 1"/>
          <p:cNvSpPr txBox="1">
            <a:spLocks/>
          </p:cNvSpPr>
          <p:nvPr/>
        </p:nvSpPr>
        <p:spPr>
          <a:xfrm>
            <a:off x="1540027" y="507999"/>
            <a:ext cx="3624640" cy="2294467"/>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4000" dirty="0" smtClean="0">
                <a:latin typeface="Bahnschrift Condensed" panose="020B0502040204020203" pitchFamily="34" charset="0"/>
              </a:rPr>
              <a:t/>
            </a:r>
            <a:br>
              <a:rPr lang="lv-LV" sz="4000" dirty="0" smtClean="0">
                <a:latin typeface="Bahnschrift Condensed" panose="020B0502040204020203" pitchFamily="34" charset="0"/>
              </a:rPr>
            </a:br>
            <a:r>
              <a:rPr lang="lv-LV" sz="4000" dirty="0" smtClean="0">
                <a:latin typeface="Bahnschrift Condensed" panose="020B0502040204020203" pitchFamily="34" charset="0"/>
              </a:rPr>
              <a:t/>
            </a:r>
            <a:br>
              <a:rPr lang="lv-LV" sz="4000" dirty="0" smtClean="0">
                <a:latin typeface="Bahnschrift Condensed" panose="020B0502040204020203" pitchFamily="34" charset="0"/>
              </a:rPr>
            </a:br>
            <a:r>
              <a:rPr lang="lv-LV" sz="4000" dirty="0" smtClean="0">
                <a:latin typeface="Bahnschrift Condensed" panose="020B0502040204020203" pitchFamily="34" charset="0"/>
              </a:rPr>
              <a:t> </a:t>
            </a:r>
            <a:r>
              <a:rPr lang="lv-LV" dirty="0" smtClean="0"/>
              <a:t/>
            </a:r>
            <a:br>
              <a:rPr lang="lv-LV" dirty="0" smtClean="0"/>
            </a:br>
            <a:endParaRPr lang="lv-LV" dirty="0">
              <a:latin typeface="Bahnschrift Condensed" panose="020B0502040204020203" pitchFamily="34" charset="0"/>
            </a:endParaRPr>
          </a:p>
        </p:txBody>
      </p:sp>
      <p:sp>
        <p:nvSpPr>
          <p:cNvPr id="12" name="Title 1"/>
          <p:cNvSpPr txBox="1">
            <a:spLocks/>
          </p:cNvSpPr>
          <p:nvPr/>
        </p:nvSpPr>
        <p:spPr>
          <a:xfrm>
            <a:off x="5769127" y="4326466"/>
            <a:ext cx="3624640" cy="2294467"/>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4000" dirty="0" smtClean="0">
                <a:latin typeface="Bahnschrift Condensed" panose="020B0502040204020203" pitchFamily="34" charset="0"/>
              </a:rPr>
              <a:t/>
            </a:r>
            <a:br>
              <a:rPr lang="lv-LV" sz="4000" dirty="0" smtClean="0">
                <a:latin typeface="Bahnschrift Condensed" panose="020B0502040204020203" pitchFamily="34" charset="0"/>
              </a:rPr>
            </a:br>
            <a:r>
              <a:rPr lang="lv-LV" sz="4000" dirty="0" smtClean="0">
                <a:latin typeface="Bahnschrift Condensed" panose="020B0502040204020203" pitchFamily="34" charset="0"/>
              </a:rPr>
              <a:t/>
            </a:r>
            <a:br>
              <a:rPr lang="lv-LV" sz="4000" dirty="0" smtClean="0">
                <a:latin typeface="Bahnschrift Condensed" panose="020B0502040204020203" pitchFamily="34" charset="0"/>
              </a:rPr>
            </a:br>
            <a:r>
              <a:rPr lang="lv-LV" sz="4000" dirty="0" smtClean="0">
                <a:latin typeface="Bahnschrift Condensed" panose="020B0502040204020203" pitchFamily="34" charset="0"/>
              </a:rPr>
              <a:t> </a:t>
            </a:r>
            <a:r>
              <a:rPr lang="lv-LV" dirty="0" smtClean="0"/>
              <a:t/>
            </a:r>
            <a:br>
              <a:rPr lang="lv-LV" dirty="0" smtClean="0"/>
            </a:br>
            <a:endParaRPr lang="lv-LV" dirty="0">
              <a:latin typeface="Bahnschrift Condensed" panose="020B0502040204020203" pitchFamily="34" charset="0"/>
            </a:endParaRPr>
          </a:p>
        </p:txBody>
      </p:sp>
      <p:sp>
        <p:nvSpPr>
          <p:cNvPr id="3" name="Rectangle 2"/>
          <p:cNvSpPr/>
          <p:nvPr/>
        </p:nvSpPr>
        <p:spPr>
          <a:xfrm>
            <a:off x="4550380" y="4876800"/>
            <a:ext cx="6062133" cy="14478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000" dirty="0" smtClean="0">
                <a:solidFill>
                  <a:schemeClr val="tx1"/>
                </a:solidFill>
                <a:latin typeface="Bahnschrift SemiCondensed" panose="020B0502040204020203" pitchFamily="34" charset="0"/>
              </a:rPr>
              <a:t>LIAA aktivizē </a:t>
            </a:r>
            <a:r>
              <a:rPr lang="lv-LV" sz="4000" dirty="0" err="1" smtClean="0">
                <a:solidFill>
                  <a:schemeClr val="tx1"/>
                </a:solidFill>
                <a:latin typeface="Bahnschrift SemiCondensed" panose="020B0502040204020203" pitchFamily="34" charset="0"/>
              </a:rPr>
              <a:t>vaučeri</a:t>
            </a:r>
            <a:r>
              <a:rPr lang="lv-LV" sz="4000" dirty="0" smtClean="0">
                <a:solidFill>
                  <a:schemeClr val="tx1"/>
                </a:solidFill>
                <a:latin typeface="Bahnschrift SemiCondensed" panose="020B0502040204020203" pitchFamily="34" charset="0"/>
              </a:rPr>
              <a:t> </a:t>
            </a:r>
          </a:p>
          <a:p>
            <a:pPr algn="ctr"/>
            <a:r>
              <a:rPr lang="lv-LV" dirty="0" smtClean="0">
                <a:solidFill>
                  <a:schemeClr val="tx1"/>
                </a:solidFill>
                <a:latin typeface="Bahnschrift SemiCondensed" panose="020B0502040204020203" pitchFamily="34" charset="0"/>
              </a:rPr>
              <a:t>(apstiprinājuma e-pasts tiek nosūtīts abām pusēm)</a:t>
            </a:r>
            <a:endParaRPr lang="lv-LV" sz="5400" dirty="0">
              <a:solidFill>
                <a:schemeClr val="tx1"/>
              </a:solidFill>
              <a:latin typeface="Bahnschrift SemiCondensed" panose="020B0502040204020203" pitchFamily="34"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1180359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dirty="0" smtClean="0">
                <a:latin typeface="Bahnschrift Condensed" panose="020B0502040204020203" pitchFamily="34" charset="0"/>
              </a:rPr>
              <a:t>Vēršam uzmanību!</a:t>
            </a:r>
            <a:endParaRPr lang="lv-LV" sz="3600" dirty="0"/>
          </a:p>
        </p:txBody>
      </p:sp>
      <p:sp>
        <p:nvSpPr>
          <p:cNvPr id="3" name="Content Placeholder 2"/>
          <p:cNvSpPr>
            <a:spLocks noGrp="1"/>
          </p:cNvSpPr>
          <p:nvPr>
            <p:ph idx="1"/>
          </p:nvPr>
        </p:nvSpPr>
        <p:spPr/>
        <p:txBody>
          <a:bodyPr>
            <a:normAutofit lnSpcReduction="10000"/>
          </a:bodyPr>
          <a:lstStyle/>
          <a:p>
            <a:pPr marL="457200" lvl="1" indent="0">
              <a:buNone/>
            </a:pPr>
            <a:r>
              <a:rPr lang="lv-LV" sz="3200" dirty="0" smtClean="0">
                <a:solidFill>
                  <a:srgbClr val="FF0000"/>
                </a:solidFill>
                <a:latin typeface="Bahnschrift Condensed" panose="020B0502040204020203" pitchFamily="34" charset="0"/>
              </a:rPr>
              <a:t>!!!</a:t>
            </a:r>
            <a:r>
              <a:rPr lang="lv-LV" sz="3200" dirty="0" smtClean="0">
                <a:latin typeface="Bahnschrift Condensed" panose="020B0502040204020203" pitchFamily="34" charset="0"/>
              </a:rPr>
              <a:t> Pakalpojuma līgumā norāda:</a:t>
            </a:r>
          </a:p>
          <a:p>
            <a:pPr marL="457200" lvl="1" indent="0">
              <a:buNone/>
            </a:pPr>
            <a:endParaRPr lang="lv-LV" sz="3200" dirty="0">
              <a:latin typeface="Bahnschrift Condensed" panose="020B0502040204020203" pitchFamily="34" charset="0"/>
            </a:endParaRPr>
          </a:p>
          <a:p>
            <a:pPr lvl="1"/>
            <a:r>
              <a:rPr lang="lv-LV" sz="3200" dirty="0">
                <a:latin typeface="Bahnschrift Condensed" panose="020B0502040204020203" pitchFamily="34" charset="0"/>
              </a:rPr>
              <a:t>P</a:t>
            </a:r>
            <a:r>
              <a:rPr lang="lv-LV" sz="3200" dirty="0" smtClean="0">
                <a:latin typeface="Bahnschrift Condensed" panose="020B0502040204020203" pitchFamily="34" charset="0"/>
              </a:rPr>
              <a:t>ilnu līgumsummu </a:t>
            </a:r>
            <a:r>
              <a:rPr lang="lv-LV" sz="3200" dirty="0">
                <a:latin typeface="Bahnschrift Condensed" panose="020B0502040204020203" pitchFamily="34" charset="0"/>
              </a:rPr>
              <a:t>saņemtā pakalpojuma </a:t>
            </a:r>
            <a:r>
              <a:rPr lang="lv-LV" sz="3200" dirty="0" smtClean="0">
                <a:latin typeface="Bahnschrift Condensed" panose="020B0502040204020203" pitchFamily="34" charset="0"/>
              </a:rPr>
              <a:t>vērtībā; </a:t>
            </a:r>
          </a:p>
          <a:p>
            <a:pPr marL="457200" lvl="1" indent="0">
              <a:buNone/>
            </a:pPr>
            <a:endParaRPr lang="lv-LV" sz="3200" dirty="0">
              <a:latin typeface="Bahnschrift Condensed" panose="020B0502040204020203" pitchFamily="34" charset="0"/>
            </a:endParaRPr>
          </a:p>
          <a:p>
            <a:pPr lvl="1"/>
            <a:r>
              <a:rPr lang="lv-LV" sz="3200" dirty="0">
                <a:latin typeface="Bahnschrift Condensed" panose="020B0502040204020203" pitchFamily="34" charset="0"/>
              </a:rPr>
              <a:t>D</a:t>
            </a:r>
            <a:r>
              <a:rPr lang="lv-LV" sz="3200" dirty="0" smtClean="0">
                <a:latin typeface="Bahnschrift Condensed" panose="020B0502040204020203" pitchFamily="34" charset="0"/>
              </a:rPr>
              <a:t>aļu </a:t>
            </a:r>
            <a:r>
              <a:rPr lang="lv-LV" sz="3200" dirty="0">
                <a:latin typeface="Bahnschrift Condensed" panose="020B0502040204020203" pitchFamily="34" charset="0"/>
              </a:rPr>
              <a:t>no līgumsummas, kas tiek kompensēta ar saņemto </a:t>
            </a:r>
            <a:r>
              <a:rPr lang="lv-LV" sz="3200" dirty="0" err="1" smtClean="0">
                <a:latin typeface="Bahnschrift Condensed" panose="020B0502040204020203" pitchFamily="34" charset="0"/>
              </a:rPr>
              <a:t>vaučeri</a:t>
            </a:r>
            <a:r>
              <a:rPr lang="lv-LV" sz="3200" dirty="0" smtClean="0">
                <a:latin typeface="Bahnschrift Condensed" panose="020B0502040204020203" pitchFamily="34" charset="0"/>
              </a:rPr>
              <a:t>; </a:t>
            </a:r>
          </a:p>
          <a:p>
            <a:pPr marL="457200" lvl="1" indent="0">
              <a:buNone/>
            </a:pPr>
            <a:endParaRPr lang="lv-LV" sz="3200" dirty="0">
              <a:latin typeface="Bahnschrift Condensed" panose="020B0502040204020203" pitchFamily="34" charset="0"/>
            </a:endParaRPr>
          </a:p>
          <a:p>
            <a:pPr lvl="1"/>
            <a:r>
              <a:rPr lang="lv-LV" sz="3200" dirty="0">
                <a:latin typeface="Bahnschrift Condensed" panose="020B0502040204020203" pitchFamily="34" charset="0"/>
              </a:rPr>
              <a:t>D</a:t>
            </a:r>
            <a:r>
              <a:rPr lang="lv-LV" sz="3200" dirty="0" smtClean="0">
                <a:latin typeface="Bahnschrift Condensed" panose="020B0502040204020203" pitchFamily="34" charset="0"/>
              </a:rPr>
              <a:t>aļu </a:t>
            </a:r>
            <a:r>
              <a:rPr lang="lv-LV" sz="3200" dirty="0">
                <a:latin typeface="Bahnschrift Condensed" panose="020B0502040204020203" pitchFamily="34" charset="0"/>
              </a:rPr>
              <a:t>no līgumsummas, ko </a:t>
            </a:r>
            <a:r>
              <a:rPr lang="lv-LV" sz="3200" dirty="0" smtClean="0">
                <a:latin typeface="Bahnschrift Condensed" panose="020B0502040204020203" pitchFamily="34" charset="0"/>
              </a:rPr>
              <a:t>atbalsta saņēmējs apmaksā </a:t>
            </a:r>
            <a:r>
              <a:rPr lang="lv-LV" sz="3200" dirty="0">
                <a:latin typeface="Bahnschrift Condensed" panose="020B0502040204020203" pitchFamily="34" charset="0"/>
              </a:rPr>
              <a:t>ar </a:t>
            </a:r>
            <a:r>
              <a:rPr lang="lv-LV" sz="3200" dirty="0" smtClean="0">
                <a:latin typeface="Bahnschrift Condensed" panose="020B0502040204020203" pitchFamily="34" charset="0"/>
              </a:rPr>
              <a:t>pārskaitījumu;</a:t>
            </a:r>
          </a:p>
          <a:p>
            <a:pPr marL="457200" lvl="1" indent="0">
              <a:buNone/>
            </a:pPr>
            <a:endParaRPr lang="lv-LV" sz="3200" dirty="0">
              <a:latin typeface="Bahnschrift Condensed" panose="020B0502040204020203" pitchFamily="34" charset="0"/>
            </a:endParaRPr>
          </a:p>
          <a:p>
            <a:pPr lvl="1"/>
            <a:r>
              <a:rPr lang="lv-LV" sz="3200" dirty="0">
                <a:latin typeface="Bahnschrift Condensed" panose="020B0502040204020203" pitchFamily="34" charset="0"/>
              </a:rPr>
              <a:t>PVN, ko </a:t>
            </a:r>
            <a:r>
              <a:rPr lang="lv-LV" sz="3200" dirty="0" smtClean="0">
                <a:latin typeface="Bahnschrift Condensed" panose="020B0502040204020203" pitchFamily="34" charset="0"/>
              </a:rPr>
              <a:t>atbalsta saņēmējs apmaksā </a:t>
            </a:r>
            <a:r>
              <a:rPr lang="lv-LV" sz="3200" dirty="0">
                <a:latin typeface="Bahnschrift Condensed" panose="020B0502040204020203" pitchFamily="34" charset="0"/>
              </a:rPr>
              <a:t>no pilnās </a:t>
            </a:r>
            <a:r>
              <a:rPr lang="lv-LV" sz="3200" dirty="0" smtClean="0">
                <a:latin typeface="Bahnschrift Condensed" panose="020B0502040204020203" pitchFamily="34" charset="0"/>
              </a:rPr>
              <a:t>līgumsummas. </a:t>
            </a:r>
            <a:endParaRPr lang="lv-LV" sz="3200" dirty="0">
              <a:latin typeface="Bahnschrift Condensed" panose="020B0502040204020203" pitchFamily="34" charset="0"/>
            </a:endParaRPr>
          </a:p>
          <a:p>
            <a:pPr marL="457200" lvl="1" indent="0">
              <a:buNone/>
            </a:pPr>
            <a:endParaRPr lang="lv-LV" dirty="0">
              <a:latin typeface="Bahnschrift Condensed" panose="020B0502040204020203" pitchFamily="34" charset="0"/>
            </a:endParaRPr>
          </a:p>
          <a:p>
            <a:pPr marL="457200" lvl="1" indent="0">
              <a:buNone/>
            </a:pPr>
            <a:endParaRPr lang="lv-LV" dirty="0">
              <a:solidFill>
                <a:srgbClr val="FF0000"/>
              </a:solidFill>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9993839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267" y="718457"/>
            <a:ext cx="11013682" cy="5891349"/>
          </a:xfrm>
        </p:spPr>
        <p:txBody>
          <a:bodyPr>
            <a:normAutofit/>
          </a:bodyPr>
          <a:lstStyle/>
          <a:p>
            <a:pPr marL="457200" lvl="1" indent="0">
              <a:buNone/>
            </a:pPr>
            <a:endParaRPr lang="lv-LV" dirty="0">
              <a:latin typeface="Bahnschrift Condensed" panose="020B0502040204020203" pitchFamily="34" charset="0"/>
            </a:endParaRPr>
          </a:p>
          <a:p>
            <a:pPr marL="457200" lvl="1" indent="0">
              <a:buNone/>
            </a:pPr>
            <a:r>
              <a:rPr lang="lv-LV" sz="3000" dirty="0" smtClean="0">
                <a:solidFill>
                  <a:srgbClr val="FF0000"/>
                </a:solidFill>
                <a:latin typeface="Bahnschrift Condensed" panose="020B0502040204020203" pitchFamily="34" charset="0"/>
              </a:rPr>
              <a:t>!!!</a:t>
            </a:r>
            <a:r>
              <a:rPr lang="lv-LV" sz="3000" dirty="0" smtClean="0">
                <a:latin typeface="Bahnschrift Condensed" panose="020B0502040204020203" pitchFamily="34" charset="0"/>
              </a:rPr>
              <a:t> LIAA nevar izmaksāt avansu;</a:t>
            </a:r>
          </a:p>
          <a:p>
            <a:pPr marL="457200" lvl="1" indent="0">
              <a:buNone/>
            </a:pPr>
            <a:endParaRPr lang="lv-LV" sz="3000" dirty="0" smtClean="0">
              <a:latin typeface="Bahnschrift Condensed" panose="020B0502040204020203" pitchFamily="34" charset="0"/>
            </a:endParaRPr>
          </a:p>
          <a:p>
            <a:pPr marL="457200" lvl="1" indent="0">
              <a:buNone/>
            </a:pPr>
            <a:r>
              <a:rPr lang="lv-LV" sz="3000" dirty="0" smtClean="0">
                <a:solidFill>
                  <a:srgbClr val="FF0000"/>
                </a:solidFill>
                <a:latin typeface="Bahnschrift Condensed" panose="020B0502040204020203" pitchFamily="34" charset="0"/>
              </a:rPr>
              <a:t>!!! </a:t>
            </a:r>
            <a:r>
              <a:rPr lang="lv-LV" sz="3000" dirty="0">
                <a:latin typeface="Bahnschrift Condensed" panose="020B0502040204020203" pitchFamily="34" charset="0"/>
              </a:rPr>
              <a:t>S</a:t>
            </a:r>
            <a:r>
              <a:rPr lang="lv-LV" sz="3000" dirty="0" smtClean="0">
                <a:latin typeface="Bahnschrift Condensed" panose="020B0502040204020203" pitchFamily="34" charset="0"/>
              </a:rPr>
              <a:t>tarpposma </a:t>
            </a:r>
            <a:r>
              <a:rPr lang="lv-LV" sz="3000" dirty="0">
                <a:latin typeface="Bahnschrift Condensed" panose="020B0502040204020203" pitchFamily="34" charset="0"/>
              </a:rPr>
              <a:t>maksājuma </a:t>
            </a:r>
            <a:r>
              <a:rPr lang="lv-LV" sz="3000" dirty="0" smtClean="0">
                <a:latin typeface="Bahnschrift Condensed" panose="020B0502040204020203" pitchFamily="34" charset="0"/>
              </a:rPr>
              <a:t> LIAA veiks ne </a:t>
            </a:r>
            <a:r>
              <a:rPr lang="lv-LV" sz="3000" dirty="0">
                <a:latin typeface="Bahnschrift Condensed" panose="020B0502040204020203" pitchFamily="34" charset="0"/>
              </a:rPr>
              <a:t>biežāk kā reizi ceturksnī, ja starpposma maksājuma summa nepārsniedz </a:t>
            </a:r>
            <a:r>
              <a:rPr lang="lv-LV" sz="3000" dirty="0" smtClean="0">
                <a:latin typeface="Bahnschrift Condensed" panose="020B0502040204020203" pitchFamily="34" charset="0"/>
              </a:rPr>
              <a:t>5000 EUR</a:t>
            </a:r>
            <a:r>
              <a:rPr lang="lv-LV" sz="3000" dirty="0">
                <a:latin typeface="Bahnschrift Condensed" panose="020B0502040204020203" pitchFamily="34" charset="0"/>
              </a:rPr>
              <a:t>;</a:t>
            </a:r>
            <a:endParaRPr lang="lv-LV" sz="3000" dirty="0" smtClean="0">
              <a:latin typeface="Bahnschrift Condensed" panose="020B0502040204020203" pitchFamily="34" charset="0"/>
            </a:endParaRPr>
          </a:p>
          <a:p>
            <a:pPr marL="457200" lvl="1" indent="0">
              <a:buNone/>
            </a:pPr>
            <a:endParaRPr lang="lv-LV" sz="3000" dirty="0">
              <a:latin typeface="Bahnschrift Condensed" panose="020B0502040204020203" pitchFamily="34" charset="0"/>
            </a:endParaRPr>
          </a:p>
          <a:p>
            <a:pPr marL="457200" lvl="1" indent="0">
              <a:buNone/>
            </a:pPr>
            <a:r>
              <a:rPr lang="lv-LV" sz="3000" dirty="0">
                <a:solidFill>
                  <a:srgbClr val="FF0000"/>
                </a:solidFill>
                <a:latin typeface="Bahnschrift Condensed" panose="020B0502040204020203" pitchFamily="34" charset="0"/>
              </a:rPr>
              <a:t>!!! </a:t>
            </a:r>
            <a:r>
              <a:rPr lang="lv-LV" sz="3000" dirty="0" smtClean="0">
                <a:latin typeface="Bahnschrift Condensed" panose="020B0502040204020203" pitchFamily="34" charset="0"/>
              </a:rPr>
              <a:t>Starpposmu </a:t>
            </a:r>
            <a:r>
              <a:rPr lang="lv-LV" sz="3000" dirty="0">
                <a:latin typeface="Bahnschrift Condensed" panose="020B0502040204020203" pitchFamily="34" charset="0"/>
              </a:rPr>
              <a:t>maksājumu kopējā summa nepārsniedz 90 % no </a:t>
            </a:r>
            <a:r>
              <a:rPr lang="lv-LV" sz="3000" dirty="0" err="1">
                <a:latin typeface="Bahnschrift Condensed" panose="020B0502040204020203" pitchFamily="34" charset="0"/>
              </a:rPr>
              <a:t>vaučerā</a:t>
            </a:r>
            <a:r>
              <a:rPr lang="lv-LV" sz="3000" dirty="0">
                <a:latin typeface="Bahnschrift Condensed" panose="020B0502040204020203" pitchFamily="34" charset="0"/>
              </a:rPr>
              <a:t> norādītās summas, vienlaicīgi nepārsniedzot 90% no pakalpojuma līguma </a:t>
            </a:r>
            <a:r>
              <a:rPr lang="lv-LV" sz="3000" dirty="0" smtClean="0">
                <a:latin typeface="Bahnschrift Condensed" panose="020B0502040204020203" pitchFamily="34" charset="0"/>
              </a:rPr>
              <a:t>summas</a:t>
            </a:r>
            <a:r>
              <a:rPr lang="lv-LV" sz="3000" dirty="0">
                <a:latin typeface="Bahnschrift Condensed" panose="020B0502040204020203" pitchFamily="34" charset="0"/>
              </a:rPr>
              <a:t>;</a:t>
            </a:r>
            <a:endParaRPr lang="lv-LV" sz="3000" dirty="0" smtClean="0">
              <a:latin typeface="Bahnschrift Condensed" panose="020B0502040204020203" pitchFamily="34" charset="0"/>
            </a:endParaRPr>
          </a:p>
          <a:p>
            <a:pPr marL="457200" lvl="1" indent="0">
              <a:buNone/>
            </a:pPr>
            <a:endParaRPr lang="lv-LV" sz="3000" dirty="0">
              <a:latin typeface="Bahnschrift Condensed" panose="020B0502040204020203" pitchFamily="34" charset="0"/>
            </a:endParaRPr>
          </a:p>
          <a:p>
            <a:pPr marL="457200" lvl="1" indent="0">
              <a:buNone/>
            </a:pPr>
            <a:r>
              <a:rPr lang="lv-LV" sz="3000" dirty="0">
                <a:solidFill>
                  <a:srgbClr val="FF0000"/>
                </a:solidFill>
                <a:latin typeface="Bahnschrift Condensed" panose="020B0502040204020203" pitchFamily="34" charset="0"/>
              </a:rPr>
              <a:t>!!! </a:t>
            </a:r>
            <a:r>
              <a:rPr lang="lv-LV" sz="3000" dirty="0">
                <a:latin typeface="Bahnschrift Condensed" panose="020B0502040204020203" pitchFamily="34" charset="0"/>
              </a:rPr>
              <a:t>S</a:t>
            </a:r>
            <a:r>
              <a:rPr lang="lv-LV" sz="3000" dirty="0" smtClean="0">
                <a:latin typeface="Bahnschrift Condensed" panose="020B0502040204020203" pitchFamily="34" charset="0"/>
              </a:rPr>
              <a:t>tarpposma </a:t>
            </a:r>
            <a:r>
              <a:rPr lang="lv-LV" sz="3000" dirty="0">
                <a:latin typeface="Bahnschrift Condensed" panose="020B0502040204020203" pitchFamily="34" charset="0"/>
              </a:rPr>
              <a:t>maksājuma </a:t>
            </a:r>
            <a:r>
              <a:rPr lang="lv-LV" sz="3000" dirty="0" smtClean="0">
                <a:latin typeface="Bahnschrift Condensed" panose="020B0502040204020203" pitchFamily="34" charset="0"/>
              </a:rPr>
              <a:t>LIAA veiks par </a:t>
            </a:r>
            <a:r>
              <a:rPr lang="lv-LV" sz="3000" dirty="0">
                <a:latin typeface="Bahnschrift Condensed" panose="020B0502040204020203" pitchFamily="34" charset="0"/>
              </a:rPr>
              <a:t>auditējamu </a:t>
            </a:r>
            <a:r>
              <a:rPr lang="lv-LV" sz="3000" dirty="0" smtClean="0">
                <a:latin typeface="Bahnschrift Condensed" panose="020B0502040204020203" pitchFamily="34" charset="0"/>
              </a:rPr>
              <a:t>vērtību - fiziski izmērāmu </a:t>
            </a:r>
            <a:r>
              <a:rPr lang="lv-LV" sz="3000" dirty="0">
                <a:latin typeface="Bahnschrift Condensed" panose="020B0502040204020203" pitchFamily="34" charset="0"/>
              </a:rPr>
              <a:t>veiktās darbības </a:t>
            </a:r>
            <a:r>
              <a:rPr lang="lv-LV" sz="3000" dirty="0" smtClean="0">
                <a:latin typeface="Bahnschrift Condensed" panose="020B0502040204020203" pitchFamily="34" charset="0"/>
              </a:rPr>
              <a:t>rezultātu, </a:t>
            </a:r>
            <a:r>
              <a:rPr lang="lv-LV" sz="3000" dirty="0">
                <a:latin typeface="Bahnschrift Condensed" panose="020B0502040204020203" pitchFamily="34" charset="0"/>
              </a:rPr>
              <a:t>kas pamatots ar dokumentiem (nodošanas pieņemšanas akts, nodevums, atskaite par paveiktiem darbiem u.c.);</a:t>
            </a:r>
          </a:p>
          <a:p>
            <a:pPr marL="457200" lvl="1" indent="0">
              <a:buNone/>
            </a:pPr>
            <a:endParaRPr lang="lv-LV" dirty="0">
              <a:solidFill>
                <a:srgbClr val="FF0000"/>
              </a:solidFill>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3372112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06929" y="739464"/>
            <a:ext cx="3624640" cy="2294467"/>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sz="4000" dirty="0" smtClean="0">
                <a:latin typeface="Bahnschrift Condensed" panose="020B0502040204020203" pitchFamily="34" charset="0"/>
              </a:rPr>
              <a:t>Pakalpojuma sniedzējs iesniedz </a:t>
            </a:r>
            <a:r>
              <a:rPr lang="lv-LV" sz="4000" dirty="0" err="1" smtClean="0">
                <a:latin typeface="Bahnschrift Condensed" panose="020B0502040204020203" pitchFamily="34" charset="0"/>
              </a:rPr>
              <a:t>vaučera</a:t>
            </a:r>
            <a:r>
              <a:rPr lang="lv-LV" sz="4000" dirty="0" smtClean="0">
                <a:latin typeface="Bahnschrift Condensed" panose="020B0502040204020203" pitchFamily="34" charset="0"/>
              </a:rPr>
              <a:t> rezervācijas</a:t>
            </a:r>
            <a:br>
              <a:rPr lang="lv-LV" sz="4000" dirty="0" smtClean="0">
                <a:latin typeface="Bahnschrift Condensed" panose="020B0502040204020203" pitchFamily="34" charset="0"/>
              </a:rPr>
            </a:br>
            <a:r>
              <a:rPr lang="lv-LV" sz="4000" dirty="0" smtClean="0">
                <a:latin typeface="Bahnschrift Condensed" panose="020B0502040204020203" pitchFamily="34" charset="0"/>
              </a:rPr>
              <a:t> pieteikums </a:t>
            </a:r>
            <a:r>
              <a:rPr lang="lv-LV" dirty="0"/>
              <a:t/>
            </a:r>
            <a:br>
              <a:rPr lang="lv-LV" dirty="0"/>
            </a:br>
            <a:endParaRPr lang="lv-LV" dirty="0">
              <a:latin typeface="Bahnschrift Condensed" panose="020B0502040204020203" pitchFamily="34" charset="0"/>
            </a:endParaRPr>
          </a:p>
        </p:txBody>
      </p:sp>
      <p:sp>
        <p:nvSpPr>
          <p:cNvPr id="3" name="Rectangle 2"/>
          <p:cNvSpPr/>
          <p:nvPr/>
        </p:nvSpPr>
        <p:spPr>
          <a:xfrm>
            <a:off x="1064079" y="6119612"/>
            <a:ext cx="10047514" cy="646331"/>
          </a:xfrm>
          <a:prstGeom prst="rect">
            <a:avLst/>
          </a:prstGeom>
        </p:spPr>
        <p:txBody>
          <a:bodyPr wrap="square">
            <a:spAutoFit/>
          </a:bodyPr>
          <a:lstStyle/>
          <a:p>
            <a:pPr algn="ctr"/>
            <a:r>
              <a:rPr lang="lv-LV" sz="3600" b="1" dirty="0" smtClean="0">
                <a:latin typeface="Bahnschrift Condensed" panose="020B0502040204020203" pitchFamily="34" charset="0"/>
                <a:ea typeface="+mj-ea"/>
                <a:cs typeface="+mj-cs"/>
              </a:rPr>
              <a:t>LIAA aktivizē </a:t>
            </a:r>
            <a:r>
              <a:rPr lang="lv-LV" sz="3600" b="1" dirty="0" err="1" smtClean="0">
                <a:latin typeface="Bahnschrift Condensed" panose="020B0502040204020203" pitchFamily="34" charset="0"/>
                <a:ea typeface="+mj-ea"/>
                <a:cs typeface="+mj-cs"/>
              </a:rPr>
              <a:t>vaučeri</a:t>
            </a:r>
            <a:endParaRPr lang="lv-LV" sz="3600" b="1" dirty="0">
              <a:latin typeface="Bahnschrift Condensed" panose="020B0502040204020203" pitchFamily="34" charset="0"/>
              <a:ea typeface="+mj-ea"/>
              <a:cs typeface="+mj-cs"/>
            </a:endParaRPr>
          </a:p>
        </p:txBody>
      </p:sp>
      <p:sp>
        <p:nvSpPr>
          <p:cNvPr id="13" name="Oval 12"/>
          <p:cNvSpPr/>
          <p:nvPr/>
        </p:nvSpPr>
        <p:spPr>
          <a:xfrm>
            <a:off x="5590116" y="741322"/>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OK</a:t>
            </a:r>
            <a:r>
              <a:rPr lang="lv-LV" dirty="0" smtClean="0"/>
              <a:t> </a:t>
            </a:r>
            <a:endParaRPr lang="lv-LV" dirty="0"/>
          </a:p>
        </p:txBody>
      </p:sp>
      <p:sp>
        <p:nvSpPr>
          <p:cNvPr id="14" name="Right Arrow 13"/>
          <p:cNvSpPr/>
          <p:nvPr/>
        </p:nvSpPr>
        <p:spPr>
          <a:xfrm flipH="1" flipV="1">
            <a:off x="6587067" y="1030602"/>
            <a:ext cx="990600"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ectangle 15"/>
          <p:cNvSpPr/>
          <p:nvPr/>
        </p:nvSpPr>
        <p:spPr>
          <a:xfrm>
            <a:off x="7653867" y="142908"/>
            <a:ext cx="4207933" cy="2308324"/>
          </a:xfrm>
          <a:prstGeom prst="rect">
            <a:avLst/>
          </a:prstGeom>
        </p:spPr>
        <p:txBody>
          <a:bodyPr wrap="square">
            <a:spAutoFit/>
          </a:bodyPr>
          <a:lstStyle/>
          <a:p>
            <a:r>
              <a:rPr lang="lv-LV" sz="3600" dirty="0" smtClean="0">
                <a:latin typeface="Bahnschrift Condensed" panose="020B0502040204020203" pitchFamily="34" charset="0"/>
                <a:ea typeface="+mj-ea"/>
                <a:cs typeface="+mj-cs"/>
              </a:rPr>
              <a:t>Atbalsta saņēmējs iesniedz apliecinājumus un iepirkumu dokumentāciju</a:t>
            </a:r>
            <a:endParaRPr lang="lv-LV" sz="3600" dirty="0">
              <a:latin typeface="Bahnschrift Condensed" panose="020B0502040204020203" pitchFamily="34" charset="0"/>
              <a:ea typeface="+mj-ea"/>
              <a:cs typeface="+mj-cs"/>
            </a:endParaRPr>
          </a:p>
        </p:txBody>
      </p:sp>
      <p:sp>
        <p:nvSpPr>
          <p:cNvPr id="19" name="Down Arrow 18"/>
          <p:cNvSpPr/>
          <p:nvPr/>
        </p:nvSpPr>
        <p:spPr>
          <a:xfrm>
            <a:off x="5896881" y="1642533"/>
            <a:ext cx="207736" cy="745067"/>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Rectangle 22"/>
          <p:cNvSpPr/>
          <p:nvPr/>
        </p:nvSpPr>
        <p:spPr>
          <a:xfrm>
            <a:off x="1212396" y="2387600"/>
            <a:ext cx="10047514" cy="646331"/>
          </a:xfrm>
          <a:prstGeom prst="rect">
            <a:avLst/>
          </a:prstGeom>
        </p:spPr>
        <p:txBody>
          <a:bodyPr wrap="square">
            <a:spAutoFit/>
          </a:bodyPr>
          <a:lstStyle/>
          <a:p>
            <a:pPr algn="ctr"/>
            <a:r>
              <a:rPr lang="lv-LV" sz="3600" dirty="0" smtClean="0">
                <a:latin typeface="Bahnschrift Condensed" panose="020B0502040204020203" pitchFamily="34" charset="0"/>
                <a:ea typeface="+mj-ea"/>
                <a:cs typeface="+mj-cs"/>
              </a:rPr>
              <a:t>LIAA rezervē  </a:t>
            </a:r>
            <a:r>
              <a:rPr lang="lv-LV" sz="3600" dirty="0" err="1" smtClean="0">
                <a:latin typeface="Bahnschrift Condensed" panose="020B0502040204020203" pitchFamily="34" charset="0"/>
                <a:ea typeface="+mj-ea"/>
                <a:cs typeface="+mj-cs"/>
              </a:rPr>
              <a:t>vaučeri</a:t>
            </a:r>
            <a:endParaRPr lang="lv-LV" sz="3600" dirty="0">
              <a:latin typeface="Bahnschrift Condensed" panose="020B0502040204020203" pitchFamily="34" charset="0"/>
              <a:ea typeface="+mj-ea"/>
              <a:cs typeface="+mj-cs"/>
            </a:endParaRPr>
          </a:p>
        </p:txBody>
      </p:sp>
      <p:sp>
        <p:nvSpPr>
          <p:cNvPr id="24" name="Oval 23"/>
          <p:cNvSpPr/>
          <p:nvPr/>
        </p:nvSpPr>
        <p:spPr>
          <a:xfrm>
            <a:off x="5552163" y="4680524"/>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OK</a:t>
            </a:r>
            <a:r>
              <a:rPr lang="lv-LV" dirty="0" smtClean="0"/>
              <a:t> </a:t>
            </a:r>
            <a:endParaRPr lang="lv-LV" dirty="0"/>
          </a:p>
        </p:txBody>
      </p:sp>
      <p:sp>
        <p:nvSpPr>
          <p:cNvPr id="25" name="Down Arrow 24"/>
          <p:cNvSpPr/>
          <p:nvPr/>
        </p:nvSpPr>
        <p:spPr>
          <a:xfrm>
            <a:off x="5896881" y="4097380"/>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Down Arrow 25"/>
          <p:cNvSpPr/>
          <p:nvPr/>
        </p:nvSpPr>
        <p:spPr>
          <a:xfrm>
            <a:off x="5869657" y="5585481"/>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Rectangle 26"/>
          <p:cNvSpPr/>
          <p:nvPr/>
        </p:nvSpPr>
        <p:spPr>
          <a:xfrm>
            <a:off x="1387625" y="3451049"/>
            <a:ext cx="10047514" cy="646331"/>
          </a:xfrm>
          <a:prstGeom prst="rect">
            <a:avLst/>
          </a:prstGeom>
        </p:spPr>
        <p:txBody>
          <a:bodyPr wrap="square">
            <a:spAutoFit/>
          </a:bodyPr>
          <a:lstStyle/>
          <a:p>
            <a:pPr algn="ctr"/>
            <a:r>
              <a:rPr lang="lv-LV" sz="3600" dirty="0" smtClean="0">
                <a:latin typeface="Bahnschrift Condensed" panose="020B0502040204020203" pitchFamily="34" charset="0"/>
                <a:ea typeface="+mj-ea"/>
                <a:cs typeface="+mj-cs"/>
              </a:rPr>
              <a:t>Atbalsta saņēmējs iesniedz  pakalpojuma līgumu </a:t>
            </a:r>
            <a:endParaRPr lang="lv-LV" sz="3600" dirty="0">
              <a:latin typeface="Bahnschrift Condensed" panose="020B0502040204020203" pitchFamily="34" charset="0"/>
              <a:ea typeface="+mj-ea"/>
              <a:cs typeface="+mj-cs"/>
            </a:endParaRPr>
          </a:p>
        </p:txBody>
      </p:sp>
      <p:sp>
        <p:nvSpPr>
          <p:cNvPr id="28" name="Down Arrow 27"/>
          <p:cNvSpPr/>
          <p:nvPr/>
        </p:nvSpPr>
        <p:spPr>
          <a:xfrm>
            <a:off x="5929529" y="2935415"/>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507447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endParaRPr lang="lv-LV" dirty="0" smtClean="0">
              <a:latin typeface="Bahnschrift Condensed" panose="020B0502040204020203" pitchFamily="34" charset="0"/>
            </a:endParaRPr>
          </a:p>
          <a:p>
            <a:pPr marL="0" indent="0" algn="ctr">
              <a:buNone/>
            </a:pPr>
            <a:r>
              <a:rPr lang="lv-LV" sz="7200" dirty="0" err="1" smtClean="0">
                <a:solidFill>
                  <a:schemeClr val="accent6">
                    <a:lumMod val="75000"/>
                  </a:schemeClr>
                </a:solidFill>
                <a:latin typeface="Bahnschrift Condensed" panose="020B0502040204020203" pitchFamily="34" charset="0"/>
              </a:rPr>
              <a:t>Vaučeru</a:t>
            </a:r>
            <a:r>
              <a:rPr lang="lv-LV" sz="7200" dirty="0" smtClean="0">
                <a:solidFill>
                  <a:schemeClr val="accent6">
                    <a:lumMod val="75000"/>
                  </a:schemeClr>
                </a:solidFill>
                <a:latin typeface="Bahnschrift Condensed" panose="020B0502040204020203" pitchFamily="34" charset="0"/>
              </a:rPr>
              <a:t> </a:t>
            </a:r>
            <a:r>
              <a:rPr lang="lv-LV" sz="7200" dirty="0">
                <a:solidFill>
                  <a:schemeClr val="accent6">
                    <a:lumMod val="75000"/>
                  </a:schemeClr>
                </a:solidFill>
                <a:latin typeface="Bahnschrift Condensed" panose="020B0502040204020203" pitchFamily="34" charset="0"/>
              </a:rPr>
              <a:t>apmaksas </a:t>
            </a:r>
            <a:r>
              <a:rPr lang="lv-LV" sz="7200" dirty="0" smtClean="0">
                <a:solidFill>
                  <a:schemeClr val="accent6">
                    <a:lumMod val="75000"/>
                  </a:schemeClr>
                </a:solidFill>
                <a:latin typeface="Bahnschrift Condensed" panose="020B0502040204020203" pitchFamily="34" charset="0"/>
              </a:rPr>
              <a:t>pieprasījums </a:t>
            </a:r>
            <a:r>
              <a:rPr lang="lv-LV" sz="7200" dirty="0">
                <a:solidFill>
                  <a:schemeClr val="accent6">
                    <a:lumMod val="75000"/>
                  </a:schemeClr>
                </a:solidFill>
                <a:latin typeface="Bahnschrift Condensed" panose="020B0502040204020203" pitchFamily="34" charset="0"/>
              </a:rPr>
              <a:t>(VAP</a:t>
            </a:r>
            <a:r>
              <a:rPr lang="lv-LV" sz="7200" dirty="0" smtClean="0">
                <a:solidFill>
                  <a:schemeClr val="accent6">
                    <a:lumMod val="75000"/>
                  </a:schemeClr>
                </a:solidFill>
                <a:latin typeface="Bahnschrift Condensed" panose="020B0502040204020203" pitchFamily="34" charset="0"/>
              </a:rPr>
              <a:t>)</a:t>
            </a:r>
            <a:endParaRPr lang="lv-LV" dirty="0">
              <a:solidFill>
                <a:schemeClr val="accent6">
                  <a:lumMod val="75000"/>
                </a:schemeClr>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290476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282" y="651933"/>
            <a:ext cx="10933922" cy="6364687"/>
          </a:xfrm>
        </p:spPr>
        <p:txBody>
          <a:bodyPr>
            <a:normAutofit fontScale="92500" lnSpcReduction="20000"/>
          </a:bodyPr>
          <a:lstStyle/>
          <a:p>
            <a:pPr marL="0" indent="0" algn="ctr">
              <a:buNone/>
            </a:pPr>
            <a:r>
              <a:rPr lang="lv-LV" sz="4600" dirty="0" smtClean="0">
                <a:latin typeface="Bahnschrift Condensed" panose="020B0502040204020203" pitchFamily="34" charset="0"/>
              </a:rPr>
              <a:t>Lai pieteiktu </a:t>
            </a:r>
            <a:r>
              <a:rPr lang="lv-LV" sz="4600" dirty="0" err="1" smtClean="0">
                <a:latin typeface="Bahnschrift Condensed" panose="020B0502040204020203" pitchFamily="34" charset="0"/>
              </a:rPr>
              <a:t>vaučera</a:t>
            </a:r>
            <a:r>
              <a:rPr lang="lv-LV" sz="4600" dirty="0" smtClean="0">
                <a:latin typeface="Bahnschrift Condensed" panose="020B0502040204020203" pitchFamily="34" charset="0"/>
              </a:rPr>
              <a:t> apmaksu </a:t>
            </a:r>
          </a:p>
          <a:p>
            <a:pPr marL="0" indent="0" algn="ctr">
              <a:buNone/>
            </a:pPr>
            <a:r>
              <a:rPr lang="lv-LV" sz="4600" dirty="0" smtClean="0">
                <a:latin typeface="Bahnschrift Condensed" panose="020B0502040204020203" pitchFamily="34" charset="0"/>
              </a:rPr>
              <a:t>pakalpojuma sniedzējs iesniedz:</a:t>
            </a:r>
          </a:p>
          <a:p>
            <a:pPr marL="0" indent="0">
              <a:buNone/>
            </a:pPr>
            <a:endParaRPr lang="lv-LV" dirty="0" smtClean="0">
              <a:latin typeface="Bahnschrift Condensed" panose="020B0502040204020203" pitchFamily="34" charset="0"/>
            </a:endParaRPr>
          </a:p>
          <a:p>
            <a:pPr lvl="1"/>
            <a:r>
              <a:rPr lang="lv-LV" sz="2800" dirty="0">
                <a:latin typeface="Bahnschrift Condensed" panose="020B0502040204020203" pitchFamily="34" charset="0"/>
              </a:rPr>
              <a:t>A</a:t>
            </a:r>
            <a:r>
              <a:rPr lang="lv-LV" sz="2800" dirty="0" smtClean="0">
                <a:latin typeface="Bahnschrift Condensed" panose="020B0502040204020203" pitchFamily="34" charset="0"/>
              </a:rPr>
              <a:t>tbalsta saņēmējam izsniegtā rēķina apliecinātu kopiju;</a:t>
            </a:r>
          </a:p>
          <a:p>
            <a:pPr lvl="1"/>
            <a:endParaRPr lang="lv-LV" sz="2800" dirty="0" smtClean="0">
              <a:latin typeface="Bahnschrift Condensed" panose="020B0502040204020203" pitchFamily="34" charset="0"/>
            </a:endParaRPr>
          </a:p>
          <a:p>
            <a:pPr lvl="1"/>
            <a:r>
              <a:rPr lang="lv-LV" sz="2800" dirty="0">
                <a:latin typeface="Bahnschrift Condensed" panose="020B0502040204020203" pitchFamily="34" charset="0"/>
              </a:rPr>
              <a:t>I</a:t>
            </a:r>
            <a:r>
              <a:rPr lang="lv-LV" sz="2800" dirty="0" smtClean="0">
                <a:latin typeface="Bahnschrift Condensed" panose="020B0502040204020203" pitchFamily="34" charset="0"/>
              </a:rPr>
              <a:t>zrakstītā rēķina apmaksu apliecinoša dokumenta apliecinātu kopiju;</a:t>
            </a:r>
          </a:p>
          <a:p>
            <a:pPr marL="457200" lvl="1" indent="0">
              <a:buNone/>
            </a:pPr>
            <a:endParaRPr lang="lv-LV" sz="2800" dirty="0" smtClean="0">
              <a:latin typeface="Bahnschrift Condensed" panose="020B0502040204020203" pitchFamily="34" charset="0"/>
            </a:endParaRPr>
          </a:p>
          <a:p>
            <a:pPr lvl="1"/>
            <a:r>
              <a:rPr lang="lv-LV" sz="2800" dirty="0">
                <a:latin typeface="Bahnschrift Condensed" panose="020B0502040204020203" pitchFamily="34" charset="0"/>
              </a:rPr>
              <a:t>N</a:t>
            </a:r>
            <a:r>
              <a:rPr lang="lv-LV" sz="2800" dirty="0" smtClean="0">
                <a:latin typeface="Bahnschrift Condensed" panose="020B0502040204020203" pitchFamily="34" charset="0"/>
              </a:rPr>
              <a:t>odošanas pieņemšanas akta apliecinātu kopiju;</a:t>
            </a:r>
          </a:p>
          <a:p>
            <a:pPr lvl="1"/>
            <a:endParaRPr lang="lv-LV" sz="2800" dirty="0" smtClean="0">
              <a:latin typeface="Bahnschrift Condensed" panose="020B0502040204020203" pitchFamily="34" charset="0"/>
            </a:endParaRPr>
          </a:p>
          <a:p>
            <a:pPr lvl="1"/>
            <a:r>
              <a:rPr lang="lv-LV" sz="2800" dirty="0">
                <a:latin typeface="Bahnschrift Condensed" panose="020B0502040204020203" pitchFamily="34" charset="0"/>
              </a:rPr>
              <a:t>N</a:t>
            </a:r>
            <a:r>
              <a:rPr lang="lv-LV" sz="2800" dirty="0" smtClean="0">
                <a:latin typeface="Bahnschrift Condensed" panose="020B0502040204020203" pitchFamily="34" charset="0"/>
              </a:rPr>
              <a:t>odevuma vai saturiskās atskaites par paveikto darbu kopiju;</a:t>
            </a:r>
          </a:p>
          <a:p>
            <a:pPr lvl="1"/>
            <a:endParaRPr lang="lv-LV" sz="2800" dirty="0" smtClean="0">
              <a:latin typeface="Bahnschrift Condensed" panose="020B0502040204020203" pitchFamily="34" charset="0"/>
            </a:endParaRPr>
          </a:p>
          <a:p>
            <a:pPr lvl="1"/>
            <a:r>
              <a:rPr lang="lv-LV" sz="2800" dirty="0">
                <a:latin typeface="Bahnschrift Condensed" panose="020B0502040204020203" pitchFamily="34" charset="0"/>
              </a:rPr>
              <a:t>P</a:t>
            </a:r>
            <a:r>
              <a:rPr lang="lv-LV" sz="2800" dirty="0" smtClean="0">
                <a:latin typeface="Bahnschrift Condensed" panose="020B0502040204020203" pitchFamily="34" charset="0"/>
              </a:rPr>
              <a:t>akalpojuma sniedzēja bankas konta numurus, uz kuru tiks veikta </a:t>
            </a:r>
            <a:r>
              <a:rPr lang="lv-LV" sz="2800" dirty="0" err="1" smtClean="0">
                <a:latin typeface="Bahnschrift Condensed" panose="020B0502040204020203" pitchFamily="34" charset="0"/>
              </a:rPr>
              <a:t>vaučera</a:t>
            </a:r>
            <a:r>
              <a:rPr lang="lv-LV" sz="2800" dirty="0" smtClean="0">
                <a:latin typeface="Bahnschrift Condensed" panose="020B0502040204020203" pitchFamily="34" charset="0"/>
              </a:rPr>
              <a:t> apmaksa.</a:t>
            </a:r>
          </a:p>
          <a:p>
            <a:pPr lvl="1"/>
            <a:endParaRPr lang="lv-LV" sz="2800" dirty="0">
              <a:latin typeface="Bahnschrift Condensed" panose="020B0502040204020203" pitchFamily="34" charset="0"/>
            </a:endParaRPr>
          </a:p>
          <a:p>
            <a:pPr marL="457200" lvl="1" indent="0">
              <a:buNone/>
            </a:pPr>
            <a:endParaRPr lang="lv-LV" sz="2000" dirty="0" smtClean="0">
              <a:latin typeface="Bahnschrift Condensed" panose="020B0502040204020203" pitchFamily="34" charset="0"/>
            </a:endParaRPr>
          </a:p>
          <a:p>
            <a:pPr marL="0" indent="0">
              <a:buNone/>
            </a:pPr>
            <a:r>
              <a:rPr lang="lv-LV" sz="2400" dirty="0" smtClean="0">
                <a:solidFill>
                  <a:srgbClr val="FF0000"/>
                </a:solidFill>
                <a:latin typeface="Bahnschrift Condensed" panose="020B0502040204020203" pitchFamily="34" charset="0"/>
              </a:rPr>
              <a:t>!!! </a:t>
            </a:r>
            <a:r>
              <a:rPr lang="lv-LV" sz="2400" dirty="0" smtClean="0">
                <a:latin typeface="Bahnschrift Condensed" panose="020B0502040204020203" pitchFamily="34" charset="0"/>
              </a:rPr>
              <a:t>Pakalpojuma sniedzējs VAP iesniedz LIAA klātienē vai nosūta pa pastu vai uz e-pastu: vaucers@liaa.gov.lv parakstītu ar drošu elektronisko parakstu</a:t>
            </a:r>
          </a:p>
        </p:txBody>
      </p:sp>
      <p:sp>
        <p:nvSpPr>
          <p:cNvPr id="6" name="Oval 5"/>
          <p:cNvSpPr/>
          <p:nvPr/>
        </p:nvSpPr>
        <p:spPr>
          <a:xfrm>
            <a:off x="1447800" y="524933"/>
            <a:ext cx="690270" cy="694267"/>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600" dirty="0" smtClean="0">
                <a:solidFill>
                  <a:schemeClr val="tx1"/>
                </a:solidFill>
              </a:rPr>
              <a:t>1</a:t>
            </a:r>
            <a:endParaRPr lang="lv-LV" sz="3600" dirty="0">
              <a:solidFill>
                <a:schemeClr val="tx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5855789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5" name="Rectangle 4"/>
          <p:cNvSpPr/>
          <p:nvPr/>
        </p:nvSpPr>
        <p:spPr>
          <a:xfrm>
            <a:off x="1052643" y="995536"/>
            <a:ext cx="10699090" cy="4893647"/>
          </a:xfrm>
          <a:prstGeom prst="rect">
            <a:avLst/>
          </a:prstGeom>
        </p:spPr>
        <p:txBody>
          <a:bodyPr wrap="square">
            <a:spAutoFit/>
          </a:bodyPr>
          <a:lstStyle/>
          <a:p>
            <a:pPr lvl="0"/>
            <a:endParaRPr lang="lv-LV" dirty="0" smtClean="0">
              <a:solidFill>
                <a:prstClr val="black"/>
              </a:solidFill>
              <a:latin typeface="Bahnschrift Condensed" panose="020B0502040204020203" pitchFamily="34" charset="0"/>
            </a:endParaRPr>
          </a:p>
          <a:p>
            <a:pPr lvl="0"/>
            <a:endParaRPr lang="lv-LV" dirty="0">
              <a:solidFill>
                <a:prstClr val="black"/>
              </a:solidFill>
              <a:latin typeface="Bahnschrift Condensed" panose="020B0502040204020203" pitchFamily="34" charset="0"/>
            </a:endParaRPr>
          </a:p>
          <a:p>
            <a:pPr lvl="0" algn="just"/>
            <a:r>
              <a:rPr lang="lv-LV" sz="3600" dirty="0" smtClean="0">
                <a:solidFill>
                  <a:prstClr val="black"/>
                </a:solidFill>
                <a:latin typeface="Bahnschrift Condensed" panose="020B0502040204020203" pitchFamily="34" charset="0"/>
              </a:rPr>
              <a:t>Saņemtā </a:t>
            </a:r>
            <a:r>
              <a:rPr lang="lv-LV" sz="3600" dirty="0">
                <a:solidFill>
                  <a:prstClr val="black"/>
                </a:solidFill>
                <a:latin typeface="Bahnschrift Condensed" panose="020B0502040204020203" pitchFamily="34" charset="0"/>
              </a:rPr>
              <a:t>VAP vērtēšana tiek sākta pēc tam, kad </a:t>
            </a:r>
            <a:r>
              <a:rPr lang="lv-LV" sz="3600" dirty="0" smtClean="0">
                <a:solidFill>
                  <a:prstClr val="black"/>
                </a:solidFill>
                <a:latin typeface="Bahnschrift Condensed" panose="020B0502040204020203" pitchFamily="34" charset="0"/>
              </a:rPr>
              <a:t>LIAA  ir pārliecinājusies, </a:t>
            </a:r>
            <a:r>
              <a:rPr lang="lv-LV" sz="3600" dirty="0">
                <a:solidFill>
                  <a:prstClr val="black"/>
                </a:solidFill>
                <a:latin typeface="Bahnschrift Condensed" panose="020B0502040204020203" pitchFamily="34" charset="0"/>
              </a:rPr>
              <a:t>ka VAP pievienotie dokumenti ir autentiski</a:t>
            </a:r>
            <a:r>
              <a:rPr lang="lv-LV" dirty="0" smtClean="0">
                <a:solidFill>
                  <a:prstClr val="black"/>
                </a:solidFill>
                <a:latin typeface="Bahnschrift Condensed" panose="020B0502040204020203" pitchFamily="34" charset="0"/>
              </a:rPr>
              <a:t>.</a:t>
            </a:r>
          </a:p>
          <a:p>
            <a:pPr lvl="0"/>
            <a:endParaRPr lang="lv-LV" dirty="0">
              <a:solidFill>
                <a:prstClr val="black"/>
              </a:solidFill>
              <a:latin typeface="Bahnschrift Condensed" panose="020B0502040204020203" pitchFamily="34" charset="0"/>
            </a:endParaRPr>
          </a:p>
          <a:p>
            <a:pPr lvl="0"/>
            <a:endParaRPr lang="lv-LV" dirty="0" smtClean="0">
              <a:solidFill>
                <a:prstClr val="black"/>
              </a:solidFill>
              <a:latin typeface="Bahnschrift Condensed" panose="020B0502040204020203" pitchFamily="34" charset="0"/>
            </a:endParaRPr>
          </a:p>
          <a:p>
            <a:pPr lvl="0"/>
            <a:endParaRPr lang="lv-LV" dirty="0">
              <a:solidFill>
                <a:prstClr val="black"/>
              </a:solidFill>
              <a:latin typeface="Bahnschrift Condensed" panose="020B0502040204020203" pitchFamily="34" charset="0"/>
            </a:endParaRPr>
          </a:p>
          <a:p>
            <a:pPr lvl="0" algn="just"/>
            <a:r>
              <a:rPr lang="lv-LV" sz="3000" dirty="0" smtClean="0">
                <a:solidFill>
                  <a:prstClr val="black"/>
                </a:solidFill>
                <a:latin typeface="Bahnschrift Condensed" panose="020B0502040204020203" pitchFamily="34" charset="0"/>
              </a:rPr>
              <a:t>LIAA  uz atbalsta </a:t>
            </a:r>
            <a:r>
              <a:rPr lang="lv-LV" sz="3000" dirty="0">
                <a:solidFill>
                  <a:prstClr val="black"/>
                </a:solidFill>
                <a:latin typeface="Bahnschrift Condensed" panose="020B0502040204020203" pitchFamily="34" charset="0"/>
              </a:rPr>
              <a:t>saņēmēja e-pasta adresi </a:t>
            </a:r>
            <a:r>
              <a:rPr lang="lv-LV" sz="3000" dirty="0" smtClean="0">
                <a:solidFill>
                  <a:prstClr val="black"/>
                </a:solidFill>
                <a:latin typeface="Bahnschrift Condensed" panose="020B0502040204020203" pitchFamily="34" charset="0"/>
              </a:rPr>
              <a:t>nosūta lūgumu apstiprināt</a:t>
            </a:r>
            <a:r>
              <a:rPr lang="lv-LV" sz="3000" dirty="0">
                <a:solidFill>
                  <a:prstClr val="black"/>
                </a:solidFill>
                <a:latin typeface="Bahnschrift Condensed" panose="020B0502040204020203" pitchFamily="34" charset="0"/>
              </a:rPr>
              <a:t>, vai e-pastā </a:t>
            </a:r>
            <a:r>
              <a:rPr lang="lv-LV" sz="3000" dirty="0" smtClean="0">
                <a:solidFill>
                  <a:prstClr val="black"/>
                </a:solidFill>
                <a:latin typeface="Bahnschrift Condensed" panose="020B0502040204020203" pitchFamily="34" charset="0"/>
              </a:rPr>
              <a:t>pakalpojuma sniedzēja iesniegtie dokumenti </a:t>
            </a:r>
            <a:r>
              <a:rPr lang="lv-LV" sz="3000" dirty="0">
                <a:solidFill>
                  <a:prstClr val="black"/>
                </a:solidFill>
                <a:latin typeface="Bahnschrift Condensed" panose="020B0502040204020203" pitchFamily="34" charset="0"/>
              </a:rPr>
              <a:t>ir autentiski un tos ir parakstījis atbalsta saņēmējs. </a:t>
            </a:r>
            <a:endParaRPr lang="lv-LV" sz="3000" dirty="0" smtClean="0">
              <a:solidFill>
                <a:prstClr val="black"/>
              </a:solidFill>
              <a:latin typeface="Bahnschrift Condensed" panose="020B0502040204020203" pitchFamily="34" charset="0"/>
            </a:endParaRPr>
          </a:p>
          <a:p>
            <a:pPr lvl="0"/>
            <a:r>
              <a:rPr lang="lv-LV" sz="3000" dirty="0" smtClean="0">
                <a:solidFill>
                  <a:prstClr val="black"/>
                </a:solidFill>
                <a:latin typeface="Bahnschrift Condensed" panose="020B0502040204020203" pitchFamily="34" charset="0"/>
              </a:rPr>
              <a:t>Ja LIAA 5 </a:t>
            </a:r>
            <a:r>
              <a:rPr lang="lv-LV" sz="3000" dirty="0">
                <a:solidFill>
                  <a:prstClr val="black"/>
                </a:solidFill>
                <a:latin typeface="Bahnschrift Condensed" panose="020B0502040204020203" pitchFamily="34" charset="0"/>
              </a:rPr>
              <a:t>darba dienu laikā </a:t>
            </a:r>
            <a:r>
              <a:rPr lang="lv-LV" sz="3000" dirty="0" smtClean="0">
                <a:solidFill>
                  <a:prstClr val="black"/>
                </a:solidFill>
                <a:latin typeface="Bahnschrift Condensed" panose="020B0502040204020203" pitchFamily="34" charset="0"/>
              </a:rPr>
              <a:t>nesaņem atbalsta </a:t>
            </a:r>
            <a:r>
              <a:rPr lang="lv-LV" sz="3000" dirty="0">
                <a:solidFill>
                  <a:prstClr val="black"/>
                </a:solidFill>
                <a:latin typeface="Bahnschrift Condensed" panose="020B0502040204020203" pitchFamily="34" charset="0"/>
              </a:rPr>
              <a:t>saņēmēja </a:t>
            </a:r>
            <a:r>
              <a:rPr lang="lv-LV" sz="3000" dirty="0" smtClean="0">
                <a:solidFill>
                  <a:prstClr val="black"/>
                </a:solidFill>
                <a:latin typeface="Bahnschrift Condensed" panose="020B0502040204020203" pitchFamily="34" charset="0"/>
              </a:rPr>
              <a:t>atbildi, </a:t>
            </a:r>
            <a:r>
              <a:rPr lang="lv-LV" sz="3000" dirty="0">
                <a:solidFill>
                  <a:prstClr val="black"/>
                </a:solidFill>
                <a:latin typeface="Bahnschrift Condensed" panose="020B0502040204020203" pitchFamily="34" charset="0"/>
              </a:rPr>
              <a:t>tiek uzskatīts, ka iesniegtie dokumenti ir autentiski un tos ir parakstījis atbalsta saņēmējs.</a:t>
            </a:r>
          </a:p>
        </p:txBody>
      </p:sp>
      <p:sp>
        <p:nvSpPr>
          <p:cNvPr id="15" name="Oval 14"/>
          <p:cNvSpPr/>
          <p:nvPr/>
        </p:nvSpPr>
        <p:spPr>
          <a:xfrm>
            <a:off x="396240" y="1718957"/>
            <a:ext cx="690270" cy="694267"/>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600" dirty="0" smtClean="0">
                <a:solidFill>
                  <a:schemeClr val="tx1"/>
                </a:solidFill>
              </a:rPr>
              <a:t>2</a:t>
            </a:r>
            <a:endParaRPr lang="lv-LV" sz="3600" dirty="0">
              <a:solidFill>
                <a:schemeClr val="tx1"/>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2086221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97290" y="264896"/>
            <a:ext cx="10515600" cy="1325563"/>
          </a:xfrm>
        </p:spPr>
        <p:txBody>
          <a:bodyPr>
            <a:normAutofit/>
          </a:bodyPr>
          <a:lstStyle/>
          <a:p>
            <a:r>
              <a:rPr lang="lv-LV" sz="3600" dirty="0" smtClean="0">
                <a:latin typeface="Bahnschrift Condensed" panose="020B0502040204020203" pitchFamily="34" charset="0"/>
              </a:rPr>
              <a:t> LIAA pārbauda, vai:</a:t>
            </a:r>
            <a:endParaRPr lang="lv-LV" sz="3600" dirty="0">
              <a:latin typeface="Bahnschrift Condensed" panose="020B0502040204020203" pitchFamily="34" charset="0"/>
            </a:endParaRPr>
          </a:p>
        </p:txBody>
      </p:sp>
      <p:sp>
        <p:nvSpPr>
          <p:cNvPr id="3" name="Content Placeholder 2"/>
          <p:cNvSpPr>
            <a:spLocks noGrp="1"/>
          </p:cNvSpPr>
          <p:nvPr>
            <p:ph idx="1"/>
          </p:nvPr>
        </p:nvSpPr>
        <p:spPr>
          <a:xfrm>
            <a:off x="838200" y="1459864"/>
            <a:ext cx="11179628" cy="5123815"/>
          </a:xfrm>
        </p:spPr>
        <p:txBody>
          <a:bodyPr>
            <a:normAutofit/>
          </a:bodyPr>
          <a:lstStyle/>
          <a:p>
            <a:pPr marL="457200" lvl="1" indent="0">
              <a:buNone/>
            </a:pPr>
            <a:endParaRPr lang="lv-LV" sz="2000" dirty="0">
              <a:latin typeface="Bahnschrift Condensed" panose="020B0502040204020203" pitchFamily="34" charset="0"/>
            </a:endParaRPr>
          </a:p>
          <a:p>
            <a:pPr lvl="1"/>
            <a:r>
              <a:rPr lang="lv-LV" sz="2800" dirty="0" smtClean="0">
                <a:latin typeface="Bahnschrift Condensed" panose="020B0502040204020203" pitchFamily="34" charset="0"/>
              </a:rPr>
              <a:t>VAP iesniegts termiņā;</a:t>
            </a:r>
          </a:p>
          <a:p>
            <a:pPr marL="457200" lvl="1" indent="0">
              <a:buNone/>
            </a:pPr>
            <a:endParaRPr lang="lv-LV" sz="2800" dirty="0" smtClean="0">
              <a:latin typeface="Bahnschrift Condensed" panose="020B0502040204020203" pitchFamily="34" charset="0"/>
            </a:endParaRPr>
          </a:p>
          <a:p>
            <a:pPr lvl="1"/>
            <a:r>
              <a:rPr lang="lv-LV" sz="2800" dirty="0" smtClean="0">
                <a:latin typeface="Bahnschrift Condensed" panose="020B0502040204020203" pitchFamily="34" charset="0"/>
              </a:rPr>
              <a:t>Pakalpojuma </a:t>
            </a:r>
            <a:r>
              <a:rPr lang="lv-LV" sz="2800" dirty="0">
                <a:latin typeface="Bahnschrift Condensed" panose="020B0502040204020203" pitchFamily="34" charset="0"/>
              </a:rPr>
              <a:t>sniedzējs ir veicis pakalpojuma </a:t>
            </a:r>
            <a:r>
              <a:rPr lang="lv-LV" sz="2800" dirty="0" smtClean="0">
                <a:latin typeface="Bahnschrift Condensed" panose="020B0502040204020203" pitchFamily="34" charset="0"/>
              </a:rPr>
              <a:t>līgumā paredzētās darbības </a:t>
            </a:r>
            <a:r>
              <a:rPr lang="lv-LV" sz="2800" dirty="0" err="1">
                <a:latin typeface="Bahnschrift Condensed" panose="020B0502040204020203" pitchFamily="34" charset="0"/>
              </a:rPr>
              <a:t>vaučera</a:t>
            </a:r>
            <a:r>
              <a:rPr lang="lv-LV" sz="2800" dirty="0">
                <a:latin typeface="Bahnschrift Condensed" panose="020B0502040204020203" pitchFamily="34" charset="0"/>
              </a:rPr>
              <a:t> darbības </a:t>
            </a:r>
            <a:r>
              <a:rPr lang="lv-LV" sz="2800" dirty="0" smtClean="0">
                <a:latin typeface="Bahnschrift Condensed" panose="020B0502040204020203" pitchFamily="34" charset="0"/>
              </a:rPr>
              <a:t>termiņā;</a:t>
            </a:r>
          </a:p>
          <a:p>
            <a:pPr marL="457200" lvl="1" indent="0">
              <a:buNone/>
            </a:pPr>
            <a:endParaRPr lang="lv-LV" sz="2800" dirty="0" smtClean="0">
              <a:latin typeface="Bahnschrift Condensed" panose="020B0502040204020203" pitchFamily="34" charset="0"/>
            </a:endParaRPr>
          </a:p>
          <a:p>
            <a:pPr lvl="1"/>
            <a:r>
              <a:rPr lang="lv-LV" sz="2800" dirty="0" smtClean="0">
                <a:latin typeface="Bahnschrift Condensed" panose="020B0502040204020203" pitchFamily="34" charset="0"/>
              </a:rPr>
              <a:t>VAP summa </a:t>
            </a:r>
            <a:r>
              <a:rPr lang="lv-LV" sz="2800" dirty="0">
                <a:latin typeface="Bahnschrift Condensed" panose="020B0502040204020203" pitchFamily="34" charset="0"/>
              </a:rPr>
              <a:t>nepasniedz rezervētā </a:t>
            </a:r>
            <a:r>
              <a:rPr lang="lv-LV" sz="2800" dirty="0" err="1">
                <a:latin typeface="Bahnschrift Condensed" panose="020B0502040204020203" pitchFamily="34" charset="0"/>
              </a:rPr>
              <a:t>vaučera</a:t>
            </a:r>
            <a:r>
              <a:rPr lang="lv-LV" sz="2800" dirty="0">
                <a:latin typeface="Bahnschrift Condensed" panose="020B0502040204020203" pitchFamily="34" charset="0"/>
              </a:rPr>
              <a:t> </a:t>
            </a:r>
            <a:r>
              <a:rPr lang="lv-LV" sz="2800" dirty="0" smtClean="0">
                <a:latin typeface="Bahnschrift Condensed" panose="020B0502040204020203" pitchFamily="34" charset="0"/>
              </a:rPr>
              <a:t>summu;</a:t>
            </a:r>
          </a:p>
          <a:p>
            <a:pPr lvl="1"/>
            <a:endParaRPr lang="lv-LV" sz="2800" dirty="0" smtClean="0">
              <a:latin typeface="Bahnschrift Condensed" panose="020B0502040204020203" pitchFamily="34" charset="0"/>
            </a:endParaRPr>
          </a:p>
          <a:p>
            <a:pPr lvl="1"/>
            <a:r>
              <a:rPr lang="lv-LV" sz="2800" dirty="0" smtClean="0">
                <a:latin typeface="Bahnschrift Condensed" panose="020B0502040204020203" pitchFamily="34" charset="0"/>
              </a:rPr>
              <a:t>VAP pievienoti </a:t>
            </a:r>
            <a:r>
              <a:rPr lang="lv-LV" sz="2800" dirty="0">
                <a:latin typeface="Bahnschrift Condensed" panose="020B0502040204020203" pitchFamily="34" charset="0"/>
              </a:rPr>
              <a:t>visi papildus </a:t>
            </a:r>
            <a:r>
              <a:rPr lang="lv-LV" sz="2800" dirty="0" smtClean="0">
                <a:latin typeface="Bahnschrift Condensed" panose="020B0502040204020203" pitchFamily="34" charset="0"/>
              </a:rPr>
              <a:t>iesniedzamie dokumenti;</a:t>
            </a:r>
          </a:p>
          <a:p>
            <a:pPr lvl="1"/>
            <a:endParaRPr lang="lv-LV" sz="2800" dirty="0" smtClean="0">
              <a:latin typeface="Bahnschrift Condensed" panose="020B0502040204020203" pitchFamily="34" charset="0"/>
            </a:endParaRPr>
          </a:p>
          <a:p>
            <a:pPr lvl="1"/>
            <a:r>
              <a:rPr lang="lv-LV" sz="2800" dirty="0" smtClean="0">
                <a:latin typeface="Bahnschrift Condensed" panose="020B0502040204020203" pitchFamily="34" charset="0"/>
              </a:rPr>
              <a:t>VAP pievienotais </a:t>
            </a:r>
            <a:r>
              <a:rPr lang="lv-LV" sz="2800" dirty="0">
                <a:latin typeface="Bahnschrift Condensed" panose="020B0502040204020203" pitchFamily="34" charset="0"/>
              </a:rPr>
              <a:t>nodevums atbilst izsniegtā </a:t>
            </a:r>
            <a:r>
              <a:rPr lang="lv-LV" sz="2800" dirty="0" err="1">
                <a:latin typeface="Bahnschrift Condensed" panose="020B0502040204020203" pitchFamily="34" charset="0"/>
              </a:rPr>
              <a:t>vaučera</a:t>
            </a:r>
            <a:r>
              <a:rPr lang="lv-LV" sz="2800" dirty="0">
                <a:latin typeface="Bahnschrift Condensed" panose="020B0502040204020203" pitchFamily="34" charset="0"/>
              </a:rPr>
              <a:t> </a:t>
            </a:r>
            <a:r>
              <a:rPr lang="lv-LV" sz="2800" dirty="0" smtClean="0">
                <a:latin typeface="Bahnschrift Condensed" panose="020B0502040204020203" pitchFamily="34" charset="0"/>
              </a:rPr>
              <a:t>mērķim.</a:t>
            </a:r>
            <a:endParaRPr lang="lv-LV" sz="2800" dirty="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3174979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60878" y="1191956"/>
            <a:ext cx="3624640" cy="2294467"/>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sz="4000" dirty="0" smtClean="0">
                <a:latin typeface="Bahnschrift Condensed" panose="020B0502040204020203" pitchFamily="34" charset="0"/>
              </a:rPr>
              <a:t>1. Pakalpojuma sniedzējs iesniedz VAP </a:t>
            </a:r>
            <a:r>
              <a:rPr lang="lv-LV" dirty="0"/>
              <a:t/>
            </a:r>
            <a:br>
              <a:rPr lang="lv-LV" dirty="0"/>
            </a:br>
            <a:endParaRPr lang="lv-LV" dirty="0">
              <a:latin typeface="Bahnschrift Condensed" panose="020B0502040204020203" pitchFamily="34" charset="0"/>
            </a:endParaRPr>
          </a:p>
        </p:txBody>
      </p:sp>
      <p:sp>
        <p:nvSpPr>
          <p:cNvPr id="13" name="Oval 12"/>
          <p:cNvSpPr/>
          <p:nvPr/>
        </p:nvSpPr>
        <p:spPr>
          <a:xfrm>
            <a:off x="5841166" y="2750730"/>
            <a:ext cx="1411364" cy="1408218"/>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OK</a:t>
            </a:r>
            <a:r>
              <a:rPr lang="lv-LV" dirty="0" smtClean="0"/>
              <a:t> </a:t>
            </a:r>
            <a:endParaRPr lang="lv-LV" dirty="0"/>
          </a:p>
        </p:txBody>
      </p:sp>
      <p:sp>
        <p:nvSpPr>
          <p:cNvPr id="16" name="Rectangle 15"/>
          <p:cNvSpPr/>
          <p:nvPr/>
        </p:nvSpPr>
        <p:spPr>
          <a:xfrm>
            <a:off x="384627" y="3747407"/>
            <a:ext cx="4207933" cy="2308324"/>
          </a:xfrm>
          <a:prstGeom prst="rect">
            <a:avLst/>
          </a:prstGeom>
        </p:spPr>
        <p:txBody>
          <a:bodyPr wrap="square">
            <a:spAutoFit/>
          </a:bodyPr>
          <a:lstStyle/>
          <a:p>
            <a:pPr algn="r"/>
            <a:r>
              <a:rPr lang="lv-LV" sz="3600" dirty="0" smtClean="0">
                <a:latin typeface="Bahnschrift Condensed" panose="020B0502040204020203" pitchFamily="34" charset="0"/>
                <a:ea typeface="+mj-ea"/>
                <a:cs typeface="+mj-cs"/>
              </a:rPr>
              <a:t>2. Atbalsta saņēmējs apstiprina pakalpojuma sniedzēja iesniegtos dokumentus </a:t>
            </a:r>
            <a:endParaRPr lang="lv-LV" sz="3600" dirty="0">
              <a:latin typeface="Bahnschrift Condensed" panose="020B0502040204020203" pitchFamily="34" charset="0"/>
              <a:ea typeface="+mj-ea"/>
              <a:cs typeface="+mj-cs"/>
            </a:endParaRPr>
          </a:p>
        </p:txBody>
      </p:sp>
      <p:sp>
        <p:nvSpPr>
          <p:cNvPr id="20" name="Right Arrow 19"/>
          <p:cNvSpPr/>
          <p:nvPr/>
        </p:nvSpPr>
        <p:spPr>
          <a:xfrm flipV="1">
            <a:off x="4556351" y="2028780"/>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ight Arrow 16"/>
          <p:cNvSpPr/>
          <p:nvPr/>
        </p:nvSpPr>
        <p:spPr>
          <a:xfrm flipV="1">
            <a:off x="4672934" y="4636138"/>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7"/>
          <p:cNvSpPr/>
          <p:nvPr/>
        </p:nvSpPr>
        <p:spPr>
          <a:xfrm>
            <a:off x="8556002" y="2516927"/>
            <a:ext cx="3098801" cy="2862322"/>
          </a:xfrm>
          <a:prstGeom prst="rect">
            <a:avLst/>
          </a:prstGeom>
        </p:spPr>
        <p:txBody>
          <a:bodyPr wrap="square">
            <a:spAutoFit/>
          </a:bodyPr>
          <a:lstStyle/>
          <a:p>
            <a:pPr algn="ctr"/>
            <a:r>
              <a:rPr lang="lv-LV" sz="6000" dirty="0" smtClean="0">
                <a:latin typeface="Bahnschrift Condensed" panose="020B0502040204020203" pitchFamily="34" charset="0"/>
                <a:ea typeface="+mj-ea"/>
                <a:cs typeface="+mj-cs"/>
              </a:rPr>
              <a:t>3. LIAA veic </a:t>
            </a:r>
            <a:r>
              <a:rPr lang="lv-LV" sz="6000" dirty="0" err="1" smtClean="0">
                <a:latin typeface="Bahnschrift Condensed" panose="020B0502040204020203" pitchFamily="34" charset="0"/>
                <a:ea typeface="+mj-ea"/>
                <a:cs typeface="+mj-cs"/>
              </a:rPr>
              <a:t>vaučera</a:t>
            </a:r>
            <a:r>
              <a:rPr lang="lv-LV" sz="6000" dirty="0" smtClean="0">
                <a:latin typeface="Bahnschrift Condensed" panose="020B0502040204020203" pitchFamily="34" charset="0"/>
                <a:ea typeface="+mj-ea"/>
                <a:cs typeface="+mj-cs"/>
              </a:rPr>
              <a:t> apmaksu</a:t>
            </a:r>
            <a:endParaRPr lang="lv-LV" sz="6000" dirty="0">
              <a:latin typeface="Bahnschrift Condensed" panose="020B0502040204020203" pitchFamily="34" charset="0"/>
              <a:ea typeface="+mj-ea"/>
              <a:cs typeface="+mj-cs"/>
            </a:endParaRPr>
          </a:p>
        </p:txBody>
      </p:sp>
      <p:sp>
        <p:nvSpPr>
          <p:cNvPr id="9" name="Right Arrow 8"/>
          <p:cNvSpPr/>
          <p:nvPr/>
        </p:nvSpPr>
        <p:spPr>
          <a:xfrm flipV="1">
            <a:off x="7408815" y="3322123"/>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353749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1191986" y="1428750"/>
            <a:ext cx="10017579" cy="27676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dirty="0" smtClean="0">
                <a:solidFill>
                  <a:schemeClr val="accent6">
                    <a:lumMod val="75000"/>
                  </a:schemeClr>
                </a:solidFill>
                <a:latin typeface="Bahnschrift Condensed" panose="020B0502040204020203" pitchFamily="34" charset="0"/>
              </a:rPr>
              <a:t>Atbalsta saņēmēja noslēguma pārskats</a:t>
            </a:r>
            <a:endParaRPr lang="lv-LV" sz="4800" dirty="0">
              <a:solidFill>
                <a:schemeClr val="accent6">
                  <a:lumMod val="75000"/>
                </a:schemeClr>
              </a:solidFill>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941940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72293" y="354919"/>
            <a:ext cx="9144000" cy="1849438"/>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t/>
            </a:r>
            <a:br>
              <a:rPr lang="lv-LV" dirty="0"/>
            </a:br>
            <a:endParaRPr lang="lv-LV" dirty="0">
              <a:latin typeface="Bahnschrift Condensed" panose="020B0502040204020203" pitchFamily="34" charset="0"/>
            </a:endParaRPr>
          </a:p>
        </p:txBody>
      </p:sp>
      <p:sp>
        <p:nvSpPr>
          <p:cNvPr id="3" name="Rectangle 2"/>
          <p:cNvSpPr/>
          <p:nvPr/>
        </p:nvSpPr>
        <p:spPr>
          <a:xfrm>
            <a:off x="1020536" y="1428750"/>
            <a:ext cx="10047514" cy="4462760"/>
          </a:xfrm>
          <a:prstGeom prst="rect">
            <a:avLst/>
          </a:prstGeom>
        </p:spPr>
        <p:txBody>
          <a:bodyPr wrap="square">
            <a:spAutoFit/>
          </a:bodyPr>
          <a:lstStyle/>
          <a:p>
            <a:pPr marL="285750" indent="-285750">
              <a:buFont typeface="Arial" panose="020B0604020202020204" pitchFamily="34" charset="0"/>
              <a:buChar char="•"/>
            </a:pPr>
            <a:r>
              <a:rPr lang="lv-LV" sz="3600" dirty="0" err="1" smtClean="0">
                <a:latin typeface="Bahnschrift Condensed" panose="020B0502040204020203" pitchFamily="34" charset="0"/>
              </a:rPr>
              <a:t>Vaučeri</a:t>
            </a:r>
            <a:r>
              <a:rPr lang="lv-LV" sz="3600" dirty="0" smtClean="0">
                <a:latin typeface="Bahnschrift Condensed" panose="020B0502040204020203" pitchFamily="34" charset="0"/>
              </a:rPr>
              <a:t> atbalsta saņēmējam izsniedz vienlaicīgi </a:t>
            </a:r>
            <a:r>
              <a:rPr lang="lv-LV" sz="3600" dirty="0">
                <a:latin typeface="Bahnschrift Condensed" panose="020B0502040204020203" pitchFamily="34" charset="0"/>
              </a:rPr>
              <a:t>ar </a:t>
            </a:r>
            <a:r>
              <a:rPr lang="lv-LV" sz="3600" dirty="0" smtClean="0">
                <a:latin typeface="Bahnschrift Condensed" panose="020B0502040204020203" pitchFamily="34" charset="0"/>
              </a:rPr>
              <a:t>atbalsta līguma parakstīšanu;</a:t>
            </a:r>
          </a:p>
          <a:p>
            <a:pPr marL="285750" indent="-285750">
              <a:buFont typeface="Arial" panose="020B0604020202020204" pitchFamily="34" charset="0"/>
              <a:buChar char="•"/>
            </a:pPr>
            <a:endParaRPr lang="lv-LV" sz="3600" dirty="0">
              <a:latin typeface="Bahnschrift Condensed" panose="020B0502040204020203" pitchFamily="34" charset="0"/>
            </a:endParaRPr>
          </a:p>
          <a:p>
            <a:pPr marL="285750" indent="-285750">
              <a:buFont typeface="Arial" panose="020B0604020202020204" pitchFamily="34" charset="0"/>
              <a:buChar char="•"/>
            </a:pPr>
            <a:r>
              <a:rPr lang="lv-LV" sz="3600" dirty="0" err="1" smtClean="0">
                <a:latin typeface="Bahnschrift Condensed" panose="020B0502040204020203" pitchFamily="34" charset="0"/>
              </a:rPr>
              <a:t>Vaučers</a:t>
            </a:r>
            <a:r>
              <a:rPr lang="lv-LV" sz="3600" dirty="0" smtClean="0">
                <a:latin typeface="Bahnschrift Condensed" panose="020B0502040204020203" pitchFamily="34" charset="0"/>
              </a:rPr>
              <a:t> tiek izsniegts tikai papīra veidā;</a:t>
            </a:r>
          </a:p>
          <a:p>
            <a:pPr marL="285750" indent="-285750">
              <a:buFont typeface="Arial" panose="020B0604020202020204" pitchFamily="34" charset="0"/>
              <a:buChar char="•"/>
            </a:pPr>
            <a:endParaRPr lang="lv-LV" sz="3600" dirty="0">
              <a:latin typeface="Bahnschrift Condensed" panose="020B0502040204020203" pitchFamily="34" charset="0"/>
            </a:endParaRPr>
          </a:p>
          <a:p>
            <a:pPr marL="285750" indent="-285750">
              <a:buFont typeface="Arial" panose="020B0604020202020204" pitchFamily="34" charset="0"/>
              <a:buChar char="•"/>
            </a:pPr>
            <a:r>
              <a:rPr lang="lv-LV" sz="3600" dirty="0">
                <a:latin typeface="Bahnschrift Condensed" panose="020B0502040204020203" pitchFamily="34" charset="0"/>
              </a:rPr>
              <a:t>Visi izsniegtie </a:t>
            </a:r>
            <a:r>
              <a:rPr lang="lv-LV" sz="3600" dirty="0" err="1">
                <a:latin typeface="Bahnschrift Condensed" panose="020B0502040204020203" pitchFamily="34" charset="0"/>
              </a:rPr>
              <a:t>vaučeri</a:t>
            </a:r>
            <a:r>
              <a:rPr lang="lv-LV" sz="3600" dirty="0">
                <a:latin typeface="Bahnschrift Condensed" panose="020B0502040204020203" pitchFamily="34" charset="0"/>
              </a:rPr>
              <a:t> tiek reģistrēti </a:t>
            </a:r>
            <a:r>
              <a:rPr lang="lv-LV" sz="3600" dirty="0" err="1" smtClean="0">
                <a:latin typeface="Bahnschrift Condensed" panose="020B0502040204020203" pitchFamily="34" charset="0"/>
              </a:rPr>
              <a:t>vaučeru</a:t>
            </a:r>
            <a:r>
              <a:rPr lang="lv-LV" sz="3600" dirty="0" smtClean="0">
                <a:latin typeface="Bahnschrift Condensed" panose="020B0502040204020203" pitchFamily="34" charset="0"/>
              </a:rPr>
              <a:t> sarakstā </a:t>
            </a:r>
            <a:r>
              <a:rPr lang="lv-LV" sz="3600" dirty="0">
                <a:latin typeface="Bahnschrift Condensed" panose="020B0502040204020203" pitchFamily="34" charset="0"/>
              </a:rPr>
              <a:t>LIAA mājas </a:t>
            </a:r>
            <a:r>
              <a:rPr lang="lv-LV" sz="3600" dirty="0" smtClean="0">
                <a:latin typeface="Bahnschrift Condensed" panose="020B0502040204020203" pitchFamily="34" charset="0"/>
              </a:rPr>
              <a:t>lapā; </a:t>
            </a:r>
            <a:endParaRPr lang="lv-LV" sz="3600" dirty="0">
              <a:latin typeface="Bahnschrift Condensed" panose="020B0502040204020203" pitchFamily="34" charset="0"/>
            </a:endParaRPr>
          </a:p>
          <a:p>
            <a:pPr marL="285750" indent="-285750">
              <a:buFont typeface="Arial" panose="020B0604020202020204" pitchFamily="34" charset="0"/>
              <a:buChar char="•"/>
            </a:pPr>
            <a:endParaRPr lang="lv-LV" sz="3200" dirty="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5577394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927" y="126836"/>
            <a:ext cx="10515600" cy="1325563"/>
          </a:xfrm>
        </p:spPr>
        <p:txBody>
          <a:bodyPr>
            <a:normAutofit/>
          </a:bodyPr>
          <a:lstStyle/>
          <a:p>
            <a:pPr algn="ctr"/>
            <a:r>
              <a:rPr lang="lv-LV" sz="3600" dirty="0" smtClean="0">
                <a:latin typeface="Bahnschrift Condensed" panose="020B0502040204020203" pitchFamily="34" charset="0"/>
              </a:rPr>
              <a:t>LIAA pārbauda, vai:</a:t>
            </a:r>
            <a:endParaRPr lang="lv-LV" sz="3600" dirty="0">
              <a:latin typeface="Bahnschrift Condensed" panose="020B0502040204020203" pitchFamily="34" charset="0"/>
            </a:endParaRPr>
          </a:p>
        </p:txBody>
      </p:sp>
      <p:sp>
        <p:nvSpPr>
          <p:cNvPr id="3" name="Content Placeholder 2"/>
          <p:cNvSpPr>
            <a:spLocks noGrp="1"/>
          </p:cNvSpPr>
          <p:nvPr>
            <p:ph idx="1"/>
          </p:nvPr>
        </p:nvSpPr>
        <p:spPr>
          <a:xfrm>
            <a:off x="251927" y="1452399"/>
            <a:ext cx="10924591" cy="5545559"/>
          </a:xfrm>
        </p:spPr>
        <p:txBody>
          <a:bodyPr>
            <a:normAutofit/>
          </a:bodyPr>
          <a:lstStyle/>
          <a:p>
            <a:r>
              <a:rPr lang="lv-LV" sz="2400" dirty="0" smtClean="0">
                <a:latin typeface="Bahnschrift Condensed" panose="020B0502040204020203" pitchFamily="34" charset="0"/>
              </a:rPr>
              <a:t>Projekta mērķis ir sasniegts</a:t>
            </a:r>
          </a:p>
          <a:p>
            <a:endParaRPr lang="lv-LV" sz="2400" dirty="0">
              <a:latin typeface="Bahnschrift Condensed" panose="020B0502040204020203" pitchFamily="34" charset="0"/>
            </a:endParaRPr>
          </a:p>
          <a:p>
            <a:r>
              <a:rPr lang="lv-LV" sz="2400" dirty="0" smtClean="0">
                <a:latin typeface="Bahnschrift Condensed" panose="020B0502040204020203" pitchFamily="34" charset="0"/>
              </a:rPr>
              <a:t>Ir nodrošināta atsevišķa projekta izmaksu uzskaite, nodalot grāmatvedības kontu plānus; </a:t>
            </a:r>
          </a:p>
          <a:p>
            <a:endParaRPr lang="lv-LV" sz="2400" dirty="0" smtClean="0">
              <a:latin typeface="Bahnschrift Condensed" panose="020B0502040204020203" pitchFamily="34" charset="0"/>
            </a:endParaRPr>
          </a:p>
          <a:p>
            <a:r>
              <a:rPr lang="lv-LV" sz="2400" dirty="0" smtClean="0">
                <a:latin typeface="Bahnschrift Condensed" panose="020B0502040204020203" pitchFamily="34" charset="0"/>
              </a:rPr>
              <a:t>Uz attiecināmo izmaksu darījumu un maksājumu apliecinošajiem dokumentiem ir norādīts noslēgtā līguma ar LIAA numurs;</a:t>
            </a:r>
          </a:p>
          <a:p>
            <a:endParaRPr lang="lv-LV" sz="2400" dirty="0" smtClean="0">
              <a:latin typeface="Bahnschrift Condensed" panose="020B0502040204020203" pitchFamily="34" charset="0"/>
            </a:endParaRPr>
          </a:p>
          <a:p>
            <a:r>
              <a:rPr lang="lv-LV" sz="2400" dirty="0" smtClean="0">
                <a:latin typeface="Bahnschrift Condensed" panose="020B0502040204020203" pitchFamily="34" charset="0"/>
              </a:rPr>
              <a:t>Iesniegti obligāti iesniedzamie dokumenti;</a:t>
            </a:r>
          </a:p>
          <a:p>
            <a:pPr marL="0" indent="0">
              <a:buNone/>
            </a:pPr>
            <a:endParaRPr lang="lv-LV" sz="2400" dirty="0" smtClean="0">
              <a:latin typeface="Bahnschrift Condensed" panose="020B0502040204020203" pitchFamily="34" charset="0"/>
            </a:endParaRPr>
          </a:p>
          <a:p>
            <a:r>
              <a:rPr lang="lv-LV" sz="2400" dirty="0" smtClean="0">
                <a:latin typeface="Bahnschrift Condensed" panose="020B0502040204020203" pitchFamily="34" charset="0"/>
              </a:rPr>
              <a:t>Nodrošināti informācijas un </a:t>
            </a:r>
            <a:r>
              <a:rPr lang="lv-LV" sz="2400" dirty="0">
                <a:latin typeface="Bahnschrift Condensed" panose="020B0502040204020203" pitchFamily="34" charset="0"/>
              </a:rPr>
              <a:t>publicitātes </a:t>
            </a:r>
            <a:r>
              <a:rPr lang="lv-LV" sz="2400" dirty="0" smtClean="0">
                <a:latin typeface="Bahnschrift Condensed" panose="020B0502040204020203" pitchFamily="34" charset="0"/>
              </a:rPr>
              <a:t>pasākumi; </a:t>
            </a:r>
            <a:endParaRPr lang="lv-LV" sz="2400" dirty="0">
              <a:latin typeface="Bahnschrift Condensed" panose="020B0502040204020203" pitchFamily="34" charset="0"/>
            </a:endParaRPr>
          </a:p>
          <a:p>
            <a:endParaRPr lang="lv-LV" sz="2400" dirty="0" smtClean="0">
              <a:latin typeface="Bahnschrift Condensed" panose="020B0502040204020203" pitchFamily="34" charset="0"/>
            </a:endParaRPr>
          </a:p>
          <a:p>
            <a:r>
              <a:rPr lang="lv-LV" sz="2400" dirty="0" smtClean="0">
                <a:latin typeface="Bahnschrift Condensed" panose="020B0502040204020203" pitchFamily="34" charset="0"/>
              </a:rPr>
              <a:t>Ievērotas citas atbalsta līgumā noteiktās prasības.</a:t>
            </a:r>
            <a:endParaRPr lang="lv-LV" sz="2400" dirty="0">
              <a:latin typeface="Bahnschrift Condensed" panose="020B0502040204020203" pitchFamily="34" charset="0"/>
            </a:endParaRPr>
          </a:p>
          <a:p>
            <a:endParaRPr lang="lv-LV" dirty="0" smtClean="0">
              <a:latin typeface="Bahnschrift Condensed" panose="020B0502040204020203" pitchFamily="34" charset="0"/>
            </a:endParaRPr>
          </a:p>
          <a:p>
            <a:endParaRPr lang="lv-LV" dirty="0" smtClean="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1398172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13" name="Oval 12"/>
          <p:cNvSpPr/>
          <p:nvPr/>
        </p:nvSpPr>
        <p:spPr>
          <a:xfrm>
            <a:off x="5298015" y="2581375"/>
            <a:ext cx="1210431" cy="1206853"/>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OK</a:t>
            </a:r>
            <a:r>
              <a:rPr lang="lv-LV" dirty="0" smtClean="0"/>
              <a:t> </a:t>
            </a:r>
            <a:endParaRPr lang="lv-LV" dirty="0"/>
          </a:p>
        </p:txBody>
      </p:sp>
      <p:sp>
        <p:nvSpPr>
          <p:cNvPr id="9" name="Right Arrow 8"/>
          <p:cNvSpPr/>
          <p:nvPr/>
        </p:nvSpPr>
        <p:spPr>
          <a:xfrm flipV="1">
            <a:off x="3965121" y="300427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Rectangle 11"/>
          <p:cNvSpPr/>
          <p:nvPr/>
        </p:nvSpPr>
        <p:spPr>
          <a:xfrm>
            <a:off x="1161745" y="1772313"/>
            <a:ext cx="2370668" cy="2862322"/>
          </a:xfrm>
          <a:prstGeom prst="rect">
            <a:avLst/>
          </a:prstGeom>
        </p:spPr>
        <p:txBody>
          <a:bodyPr wrap="square">
            <a:spAutoFit/>
          </a:bodyPr>
          <a:lstStyle/>
          <a:p>
            <a:pPr algn="ctr"/>
            <a:r>
              <a:rPr lang="lv-LV" sz="3600" dirty="0" smtClean="0">
                <a:latin typeface="Bahnschrift Condensed" panose="020B0502040204020203" pitchFamily="34" charset="0"/>
                <a:ea typeface="+mj-ea"/>
                <a:cs typeface="+mj-cs"/>
              </a:rPr>
              <a:t>Atbalsta saņēmējs iesniedz noslēguma pārskatu </a:t>
            </a:r>
            <a:endParaRPr lang="lv-LV" sz="3600" dirty="0">
              <a:latin typeface="Bahnschrift Condensed" panose="020B0502040204020203" pitchFamily="34" charset="0"/>
              <a:ea typeface="+mj-ea"/>
              <a:cs typeface="+mj-cs"/>
            </a:endParaRPr>
          </a:p>
        </p:txBody>
      </p:sp>
      <p:sp>
        <p:nvSpPr>
          <p:cNvPr id="14" name="Right Arrow 13"/>
          <p:cNvSpPr/>
          <p:nvPr/>
        </p:nvSpPr>
        <p:spPr>
          <a:xfrm flipV="1">
            <a:off x="6852705" y="3004270"/>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Rectangle 14"/>
          <p:cNvSpPr/>
          <p:nvPr/>
        </p:nvSpPr>
        <p:spPr>
          <a:xfrm>
            <a:off x="8251822" y="2049312"/>
            <a:ext cx="2370668" cy="2308324"/>
          </a:xfrm>
          <a:prstGeom prst="rect">
            <a:avLst/>
          </a:prstGeom>
        </p:spPr>
        <p:txBody>
          <a:bodyPr wrap="square">
            <a:spAutoFit/>
          </a:bodyPr>
          <a:lstStyle/>
          <a:p>
            <a:pPr algn="ctr"/>
            <a:r>
              <a:rPr lang="lv-LV" sz="3600" dirty="0" smtClean="0">
                <a:latin typeface="Bahnschrift Condensed" panose="020B0502040204020203" pitchFamily="34" charset="0"/>
                <a:ea typeface="+mj-ea"/>
                <a:cs typeface="+mj-cs"/>
              </a:rPr>
              <a:t>LIAA apstiprina noslēguma pārskatu</a:t>
            </a:r>
            <a:endParaRPr lang="lv-LV" sz="3600" dirty="0">
              <a:latin typeface="Bahnschrift Condensed" panose="020B0502040204020203" pitchFamily="34" charset="0"/>
              <a:ea typeface="+mj-ea"/>
              <a:cs typeface="+mj-cs"/>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0109721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marL="0" indent="0" algn="ctr">
              <a:buNone/>
            </a:pPr>
            <a:r>
              <a:rPr lang="lv-LV" sz="6000" dirty="0" smtClean="0">
                <a:latin typeface="Bahnschrift SemiCondensed" panose="020B0502040204020203" pitchFamily="34" charset="0"/>
              </a:rPr>
              <a:t>Jautājumi ?</a:t>
            </a:r>
            <a:endParaRPr lang="lv-LV" sz="6000" dirty="0">
              <a:latin typeface="Bahnschrift SemiCondensed" panose="020B0502040204020203" pitchFamily="34" charset="0"/>
            </a:endParaRPr>
          </a:p>
        </p:txBody>
      </p:sp>
      <p:sp>
        <p:nvSpPr>
          <p:cNvPr id="2" name="Rectangle 1"/>
          <p:cNvSpPr/>
          <p:nvPr/>
        </p:nvSpPr>
        <p:spPr>
          <a:xfrm>
            <a:off x="903155" y="5295193"/>
            <a:ext cx="6096000" cy="1200329"/>
          </a:xfrm>
          <a:prstGeom prst="rect">
            <a:avLst/>
          </a:prstGeom>
        </p:spPr>
        <p:txBody>
          <a:bodyPr>
            <a:spAutoFit/>
          </a:bodyPr>
          <a:lstStyle/>
          <a:p>
            <a:r>
              <a:rPr lang="lv-LV" dirty="0"/>
              <a:t>Klientu apkalpošanas nodaļa</a:t>
            </a:r>
          </a:p>
          <a:p>
            <a:endParaRPr lang="lv-LV" dirty="0"/>
          </a:p>
          <a:p>
            <a:r>
              <a:rPr lang="lv-LV" dirty="0"/>
              <a:t>67039499</a:t>
            </a:r>
          </a:p>
          <a:p>
            <a:r>
              <a:rPr lang="lv-LV" dirty="0" err="1"/>
              <a:t>jautajumi@liaa.gov.lv</a:t>
            </a:r>
            <a:endParaRPr lang="lv-LV"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578877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31506" y="139960"/>
            <a:ext cx="10515600" cy="1130494"/>
          </a:xfrm>
        </p:spPr>
        <p:txBody>
          <a:bodyPr>
            <a:normAutofit/>
          </a:bodyPr>
          <a:lstStyle/>
          <a:p>
            <a:pPr algn="ctr"/>
            <a:r>
              <a:rPr lang="lv-LV" sz="3600" dirty="0" err="1" smtClean="0">
                <a:latin typeface="Bahnschrift Condensed" panose="020B0502040204020203" pitchFamily="34" charset="0"/>
              </a:rPr>
              <a:t>Vaučerī</a:t>
            </a:r>
            <a:r>
              <a:rPr lang="lv-LV" sz="3600" dirty="0" smtClean="0">
                <a:latin typeface="Bahnschrift Condensed" panose="020B0502040204020203" pitchFamily="34" charset="0"/>
              </a:rPr>
              <a:t> norādītā informācija: </a:t>
            </a:r>
            <a:endParaRPr lang="lv-LV" sz="3600" dirty="0">
              <a:latin typeface="Bahnschrift Condensed" panose="020B0502040204020203" pitchFamily="34" charset="0"/>
            </a:endParaRPr>
          </a:p>
        </p:txBody>
      </p:sp>
      <p:sp>
        <p:nvSpPr>
          <p:cNvPr id="3" name="Content Placeholder 2"/>
          <p:cNvSpPr>
            <a:spLocks noGrp="1"/>
          </p:cNvSpPr>
          <p:nvPr>
            <p:ph idx="1"/>
          </p:nvPr>
        </p:nvSpPr>
        <p:spPr>
          <a:xfrm>
            <a:off x="1175657" y="1084217"/>
            <a:ext cx="10145486" cy="5579050"/>
          </a:xfrm>
        </p:spPr>
        <p:txBody>
          <a:bodyPr>
            <a:normAutofit fontScale="85000" lnSpcReduction="20000"/>
          </a:bodyPr>
          <a:lstStyle/>
          <a:p>
            <a:pPr marL="0" indent="0">
              <a:buNone/>
            </a:pPr>
            <a:endParaRPr lang="lv-LV" dirty="0" smtClean="0">
              <a:latin typeface="Bahnschrift Condensed" panose="020B0502040204020203" pitchFamily="34" charset="0"/>
            </a:endParaRPr>
          </a:p>
          <a:p>
            <a:r>
              <a:rPr lang="lv-LV" sz="3600" dirty="0" smtClean="0">
                <a:latin typeface="Bahnschrift Condensed" panose="020B0502040204020203" pitchFamily="34" charset="0"/>
              </a:rPr>
              <a:t>Saņēmējs</a:t>
            </a:r>
          </a:p>
          <a:p>
            <a:endParaRPr lang="lv-LV" sz="3600" dirty="0" smtClean="0">
              <a:latin typeface="Bahnschrift Condensed" panose="020B0502040204020203" pitchFamily="34" charset="0"/>
            </a:endParaRPr>
          </a:p>
          <a:p>
            <a:r>
              <a:rPr lang="lv-LV" sz="3600" dirty="0" smtClean="0">
                <a:latin typeface="Bahnschrift Condensed" panose="020B0502040204020203" pitchFamily="34" charset="0"/>
              </a:rPr>
              <a:t>Mērķis </a:t>
            </a:r>
          </a:p>
          <a:p>
            <a:endParaRPr lang="lv-LV" sz="3600" dirty="0" smtClean="0">
              <a:latin typeface="Bahnschrift Condensed" panose="020B0502040204020203" pitchFamily="34" charset="0"/>
            </a:endParaRPr>
          </a:p>
          <a:p>
            <a:r>
              <a:rPr lang="lv-LV" sz="3600" dirty="0">
                <a:latin typeface="Bahnschrift Condensed" panose="020B0502040204020203" pitchFamily="34" charset="0"/>
              </a:rPr>
              <a:t>V</a:t>
            </a:r>
            <a:r>
              <a:rPr lang="lv-LV" sz="3600" dirty="0" smtClean="0">
                <a:latin typeface="Bahnschrift Condensed" panose="020B0502040204020203" pitchFamily="34" charset="0"/>
              </a:rPr>
              <a:t>ērtība EUR </a:t>
            </a:r>
            <a:r>
              <a:rPr lang="lv-LV" sz="3600" dirty="0">
                <a:latin typeface="Bahnschrift Condensed" panose="020B0502040204020203" pitchFamily="34" charset="0"/>
              </a:rPr>
              <a:t>(tas nav izmantojams </a:t>
            </a:r>
            <a:r>
              <a:rPr lang="lv-LV" sz="3600" dirty="0" smtClean="0">
                <a:latin typeface="Bahnschrift Condensed" panose="020B0502040204020203" pitchFamily="34" charset="0"/>
              </a:rPr>
              <a:t>PVN segšanai);</a:t>
            </a:r>
          </a:p>
          <a:p>
            <a:pPr marL="0" indent="0">
              <a:buNone/>
            </a:pPr>
            <a:endParaRPr lang="lv-LV" sz="3600" dirty="0" smtClean="0">
              <a:latin typeface="Bahnschrift Condensed" panose="020B0502040204020203" pitchFamily="34" charset="0"/>
            </a:endParaRPr>
          </a:p>
          <a:p>
            <a:r>
              <a:rPr lang="lv-LV" sz="3600" dirty="0">
                <a:latin typeface="Bahnschrift Condensed" panose="020B0502040204020203" pitchFamily="34" charset="0"/>
              </a:rPr>
              <a:t>D</a:t>
            </a:r>
            <a:r>
              <a:rPr lang="lv-LV" sz="3600" dirty="0" smtClean="0">
                <a:latin typeface="Bahnschrift Condensed" panose="020B0502040204020203" pitchFamily="34" charset="0"/>
              </a:rPr>
              <a:t>erīguma termiņš.</a:t>
            </a:r>
          </a:p>
          <a:p>
            <a:pPr marL="0" indent="0">
              <a:buNone/>
            </a:pPr>
            <a:endParaRPr lang="lv-LV" dirty="0" smtClean="0"/>
          </a:p>
          <a:p>
            <a:pPr marL="0" indent="0">
              <a:buNone/>
            </a:pPr>
            <a:r>
              <a:rPr lang="lv-LV" sz="3400" dirty="0" smtClean="0">
                <a:latin typeface="Bahnschrift Condensed" panose="020B0502040204020203" pitchFamily="34" charset="0"/>
              </a:rPr>
              <a:t>Pielikumā - </a:t>
            </a:r>
            <a:r>
              <a:rPr lang="lv-LV" sz="3400" dirty="0" err="1">
                <a:latin typeface="Bahnschrift Condensed" panose="020B0502040204020203" pitchFamily="34" charset="0"/>
              </a:rPr>
              <a:t>Vaučera</a:t>
            </a:r>
            <a:r>
              <a:rPr lang="lv-LV" sz="3400" dirty="0">
                <a:latin typeface="Bahnschrift Condensed" panose="020B0502040204020203" pitchFamily="34" charset="0"/>
              </a:rPr>
              <a:t> izsniegšanas, tā aprites un izmantošanas </a:t>
            </a:r>
            <a:r>
              <a:rPr lang="lv-LV" sz="3400" dirty="0" smtClean="0">
                <a:latin typeface="Bahnschrift Condensed" panose="020B0502040204020203" pitchFamily="34" charset="0"/>
              </a:rPr>
              <a:t>nosacījumi.</a:t>
            </a:r>
          </a:p>
          <a:p>
            <a:pPr marL="0" indent="0">
              <a:buNone/>
            </a:pPr>
            <a:endParaRPr lang="lv-LV" dirty="0" smtClean="0">
              <a:latin typeface="Bahnschrift Condensed" panose="020B0502040204020203" pitchFamily="34" charset="0"/>
            </a:endParaRPr>
          </a:p>
          <a:p>
            <a:pPr marL="0" indent="0">
              <a:buNone/>
            </a:pPr>
            <a:r>
              <a:rPr lang="lv-LV" sz="3400" dirty="0" smtClean="0">
                <a:solidFill>
                  <a:srgbClr val="FF0000"/>
                </a:solidFill>
                <a:latin typeface="Bahnschrift Condensed" panose="020B0502040204020203" pitchFamily="34" charset="0"/>
              </a:rPr>
              <a:t>!!! </a:t>
            </a:r>
            <a:r>
              <a:rPr lang="lv-LV" sz="3400" dirty="0" smtClean="0">
                <a:latin typeface="Bahnschrift Condensed" panose="020B0502040204020203" pitchFamily="34" charset="0"/>
              </a:rPr>
              <a:t>Izmaiņas </a:t>
            </a:r>
            <a:r>
              <a:rPr lang="lv-LV" sz="3400" dirty="0" err="1" smtClean="0">
                <a:latin typeface="Bahnschrift Condensed" panose="020B0502040204020203" pitchFamily="34" charset="0"/>
              </a:rPr>
              <a:t>vaučerī</a:t>
            </a:r>
            <a:r>
              <a:rPr lang="lv-LV" sz="3400" dirty="0" smtClean="0">
                <a:latin typeface="Bahnschrift Condensed" panose="020B0502040204020203" pitchFamily="34" charset="0"/>
              </a:rPr>
              <a:t> </a:t>
            </a:r>
            <a:r>
              <a:rPr lang="lv-LV" sz="3400" dirty="0">
                <a:latin typeface="Bahnschrift Condensed" panose="020B0502040204020203" pitchFamily="34" charset="0"/>
              </a:rPr>
              <a:t>pieļaujamas ar LIAA un pakalpojuma sniedzēja rakstveida </a:t>
            </a:r>
            <a:r>
              <a:rPr lang="lv-LV" sz="3400" dirty="0" smtClean="0">
                <a:latin typeface="Bahnschrift Condensed" panose="020B0502040204020203" pitchFamily="34" charset="0"/>
              </a:rPr>
              <a:t>piekrišanu.</a:t>
            </a:r>
            <a:endParaRPr lang="lv-LV" sz="3400" dirty="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83913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87681" y="2864439"/>
            <a:ext cx="9144000" cy="1849438"/>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8000" dirty="0" err="1" smtClean="0">
                <a:solidFill>
                  <a:schemeClr val="accent6">
                    <a:lumMod val="75000"/>
                  </a:schemeClr>
                </a:solidFill>
                <a:latin typeface="Bahnschrift Condensed" panose="020B0502040204020203" pitchFamily="34" charset="0"/>
                <a:ea typeface="+mn-ea"/>
                <a:cs typeface="+mn-cs"/>
              </a:rPr>
              <a:t>Vaučera</a:t>
            </a:r>
            <a:r>
              <a:rPr lang="lv-LV" sz="8000" dirty="0" smtClean="0">
                <a:solidFill>
                  <a:schemeClr val="accent6">
                    <a:lumMod val="75000"/>
                  </a:schemeClr>
                </a:solidFill>
                <a:latin typeface="Bahnschrift Condensed" panose="020B0502040204020203" pitchFamily="34" charset="0"/>
                <a:ea typeface="+mn-ea"/>
                <a:cs typeface="+mn-cs"/>
              </a:rPr>
              <a:t> nodošana pakalpojuma sniedzējam</a:t>
            </a:r>
            <a:r>
              <a:rPr lang="lv-LV" dirty="0"/>
              <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515459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87681" y="2864439"/>
            <a:ext cx="9144000" cy="1849438"/>
          </a:xfrm>
        </p:spPr>
        <p:txBody>
          <a:bodyPr>
            <a:normAutofit fontScale="90000"/>
          </a:bodyPr>
          <a:lstStyle/>
          <a:p>
            <a:pPr algn="l"/>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4000" dirty="0" smtClean="0">
                <a:latin typeface="Bahnschrift Condensed" panose="020B0502040204020203" pitchFamily="34" charset="0"/>
                <a:ea typeface="+mn-ea"/>
                <a:cs typeface="+mn-cs"/>
              </a:rPr>
              <a:t>Atbalsta saņēmējs ir tiesīgs nodot </a:t>
            </a:r>
            <a:r>
              <a:rPr lang="lv-LV" sz="4000" dirty="0" err="1" smtClean="0">
                <a:latin typeface="Bahnschrift Condensed" panose="020B0502040204020203" pitchFamily="34" charset="0"/>
                <a:ea typeface="+mn-ea"/>
                <a:cs typeface="+mn-cs"/>
              </a:rPr>
              <a:t>vaučeri</a:t>
            </a:r>
            <a:r>
              <a:rPr lang="lv-LV" sz="4000" dirty="0" smtClean="0">
                <a:latin typeface="Bahnschrift Condensed" panose="020B0502040204020203" pitchFamily="34" charset="0"/>
                <a:ea typeface="+mn-ea"/>
                <a:cs typeface="+mn-cs"/>
              </a:rPr>
              <a:t> projekta pieteikumā norādītajam  pakalpojuma sniedzējam vai citam līdzvērtīgam pakalpojuma sniedzējam</a:t>
            </a:r>
            <a:r>
              <a:rPr lang="lv-LV" dirty="0"/>
              <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0957704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87681" y="2864439"/>
            <a:ext cx="9144000" cy="1849438"/>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sz="8000" dirty="0" err="1" smtClean="0">
                <a:solidFill>
                  <a:schemeClr val="accent6">
                    <a:lumMod val="75000"/>
                  </a:schemeClr>
                </a:solidFill>
                <a:latin typeface="Bahnschrift Condensed" panose="020B0502040204020203" pitchFamily="34" charset="0"/>
                <a:ea typeface="+mn-ea"/>
                <a:cs typeface="+mn-cs"/>
              </a:rPr>
              <a:t>Vaučera</a:t>
            </a:r>
            <a:r>
              <a:rPr lang="lv-LV" sz="8000" dirty="0" smtClean="0">
                <a:solidFill>
                  <a:schemeClr val="accent6">
                    <a:lumMod val="75000"/>
                  </a:schemeClr>
                </a:solidFill>
                <a:latin typeface="Bahnschrift Condensed" panose="020B0502040204020203" pitchFamily="34" charset="0"/>
                <a:ea typeface="+mn-ea"/>
                <a:cs typeface="+mn-cs"/>
              </a:rPr>
              <a:t> rezervēšana un </a:t>
            </a:r>
            <a:r>
              <a:rPr lang="lv-LV" sz="8000" dirty="0" err="1" smtClean="0">
                <a:solidFill>
                  <a:schemeClr val="accent6">
                    <a:lumMod val="75000"/>
                  </a:schemeClr>
                </a:solidFill>
                <a:latin typeface="Bahnschrift Condensed" panose="020B0502040204020203" pitchFamily="34" charset="0"/>
                <a:ea typeface="+mn-ea"/>
                <a:cs typeface="+mn-cs"/>
              </a:rPr>
              <a:t>aktivižēsana</a:t>
            </a:r>
            <a:r>
              <a:rPr lang="lv-LV" dirty="0"/>
              <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6433477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63555" y="1502229"/>
            <a:ext cx="10358535" cy="4754880"/>
          </a:xfrm>
        </p:spPr>
        <p:txBody>
          <a:bodyPr anchor="ctr">
            <a:normAutofit/>
          </a:bodyPr>
          <a:lstStyle/>
          <a:p>
            <a:r>
              <a:rPr lang="lv-LV" sz="3600" dirty="0" smtClean="0">
                <a:latin typeface="Bahnschrift Condensed" panose="020B0502040204020203" pitchFamily="34" charset="0"/>
              </a:rPr>
              <a:t>Pirms atbalstāmo darbību uzsākšanas </a:t>
            </a:r>
            <a:r>
              <a:rPr lang="lv-LV" sz="3600" dirty="0" err="1" smtClean="0">
                <a:latin typeface="Bahnschrift Condensed" panose="020B0502040204020203" pitchFamily="34" charset="0"/>
              </a:rPr>
              <a:t>vaučers</a:t>
            </a:r>
            <a:r>
              <a:rPr lang="lv-LV" sz="3600" dirty="0" smtClean="0">
                <a:latin typeface="Bahnschrift Condensed" panose="020B0502040204020203" pitchFamily="34" charset="0"/>
              </a:rPr>
              <a:t>  pakalpojumu sniedzējam </a:t>
            </a:r>
            <a:r>
              <a:rPr lang="lv-LV" sz="3600" dirty="0" smtClean="0">
                <a:solidFill>
                  <a:srgbClr val="FF0000"/>
                </a:solidFill>
                <a:latin typeface="Bahnschrift Condensed" panose="020B0502040204020203" pitchFamily="34" charset="0"/>
              </a:rPr>
              <a:t>ir jārezervē un jāaktivizē;</a:t>
            </a:r>
          </a:p>
          <a:p>
            <a:pPr marL="0" indent="0">
              <a:buNone/>
            </a:pPr>
            <a:endParaRPr lang="lv-LV" dirty="0" smtClean="0">
              <a:latin typeface="Bahnschrift Condensed" panose="020B0502040204020203" pitchFamily="34" charset="0"/>
            </a:endParaRPr>
          </a:p>
          <a:p>
            <a:pPr marL="0" indent="0">
              <a:buNone/>
            </a:pPr>
            <a:endParaRPr lang="lv-LV" dirty="0" smtClean="0">
              <a:latin typeface="Bahnschrift Condensed" panose="020B0502040204020203" pitchFamily="34" charset="0"/>
            </a:endParaRPr>
          </a:p>
          <a:p>
            <a:r>
              <a:rPr lang="lv-LV" sz="3600" dirty="0" err="1" smtClean="0">
                <a:latin typeface="Bahnschrift Condensed" panose="020B0502040204020203" pitchFamily="34" charset="0"/>
              </a:rPr>
              <a:t>Vaučeru</a:t>
            </a:r>
            <a:r>
              <a:rPr lang="lv-LV" sz="3600" dirty="0" smtClean="0">
                <a:latin typeface="Bahnschrift Condensed" panose="020B0502040204020203" pitchFamily="34" charset="0"/>
              </a:rPr>
              <a:t> LIAA apmaksā tikai tam pakalpojumu sniedzējam, kurš var uzrādīt saņemto </a:t>
            </a:r>
            <a:r>
              <a:rPr lang="lv-LV" sz="3600" dirty="0" err="1" smtClean="0">
                <a:latin typeface="Bahnschrift Condensed" panose="020B0502040204020203" pitchFamily="34" charset="0"/>
              </a:rPr>
              <a:t>vaučeru</a:t>
            </a:r>
            <a:r>
              <a:rPr lang="lv-LV" sz="3600" dirty="0" smtClean="0">
                <a:latin typeface="Bahnschrift Condensed" panose="020B0502040204020203" pitchFamily="34" charset="0"/>
              </a:rPr>
              <a:t>, un uz kura vārda ir veikta </a:t>
            </a:r>
            <a:r>
              <a:rPr lang="lv-LV" sz="3600" dirty="0" err="1" smtClean="0">
                <a:latin typeface="Bahnschrift Condensed" panose="020B0502040204020203" pitchFamily="34" charset="0"/>
              </a:rPr>
              <a:t>vaučera</a:t>
            </a:r>
            <a:r>
              <a:rPr lang="lv-LV" sz="3600" dirty="0" smtClean="0">
                <a:latin typeface="Bahnschrift Condensed" panose="020B0502040204020203" pitchFamily="34" charset="0"/>
              </a:rPr>
              <a:t> rezervācija un aktivizācija.</a:t>
            </a:r>
          </a:p>
          <a:p>
            <a:endParaRPr lang="lv-LV" dirty="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3639411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4079" y="867832"/>
            <a:ext cx="3624640" cy="2294467"/>
          </a:xfrm>
        </p:spPr>
        <p:txBody>
          <a:bodyPr>
            <a:normAutofit fontScale="90000"/>
          </a:bodyPr>
          <a:lstStyle/>
          <a:p>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dirty="0" smtClean="0">
                <a:latin typeface="Bahnschrift Condensed" panose="020B0502040204020203" pitchFamily="34" charset="0"/>
              </a:rPr>
              <a:t/>
            </a:r>
            <a:br>
              <a:rPr lang="lv-LV" dirty="0" smtClean="0">
                <a:latin typeface="Bahnschrift Condensed" panose="020B0502040204020203" pitchFamily="34" charset="0"/>
              </a:rPr>
            </a:br>
            <a:r>
              <a:rPr lang="lv-LV" dirty="0">
                <a:latin typeface="Bahnschrift Condensed" panose="020B0502040204020203" pitchFamily="34" charset="0"/>
              </a:rPr>
              <a:t/>
            </a:r>
            <a:br>
              <a:rPr lang="lv-LV" dirty="0">
                <a:latin typeface="Bahnschrift Condensed" panose="020B0502040204020203" pitchFamily="34" charset="0"/>
              </a:rPr>
            </a:br>
            <a:r>
              <a:rPr lang="lv-LV" sz="4000" dirty="0" smtClean="0">
                <a:latin typeface="Bahnschrift Condensed" panose="020B0502040204020203" pitchFamily="34" charset="0"/>
              </a:rPr>
              <a:t>Pakalpojuma sniedzējs iesniedz </a:t>
            </a:r>
            <a:r>
              <a:rPr lang="lv-LV" sz="4000" dirty="0" err="1" smtClean="0">
                <a:latin typeface="Bahnschrift Condensed" panose="020B0502040204020203" pitchFamily="34" charset="0"/>
              </a:rPr>
              <a:t>vaučera</a:t>
            </a:r>
            <a:r>
              <a:rPr lang="lv-LV" sz="4000" dirty="0" smtClean="0">
                <a:latin typeface="Bahnschrift Condensed" panose="020B0502040204020203" pitchFamily="34" charset="0"/>
              </a:rPr>
              <a:t> rezervācijas</a:t>
            </a:r>
            <a:br>
              <a:rPr lang="lv-LV" sz="4000" dirty="0" smtClean="0">
                <a:latin typeface="Bahnschrift Condensed" panose="020B0502040204020203" pitchFamily="34" charset="0"/>
              </a:rPr>
            </a:br>
            <a:r>
              <a:rPr lang="lv-LV" sz="4000" dirty="0" smtClean="0">
                <a:latin typeface="Bahnschrift Condensed" panose="020B0502040204020203" pitchFamily="34" charset="0"/>
              </a:rPr>
              <a:t> pieteikumu</a:t>
            </a:r>
            <a:r>
              <a:rPr lang="lv-LV" dirty="0"/>
              <a:t/>
            </a:r>
            <a:br>
              <a:rPr lang="lv-LV" dirty="0"/>
            </a:br>
            <a:endParaRPr lang="lv-LV" dirty="0">
              <a:latin typeface="Bahnschrift Condensed" panose="020B0502040204020203" pitchFamily="34" charset="0"/>
            </a:endParaRPr>
          </a:p>
        </p:txBody>
      </p:sp>
      <p:sp>
        <p:nvSpPr>
          <p:cNvPr id="3" name="Rectangle 2"/>
          <p:cNvSpPr/>
          <p:nvPr/>
        </p:nvSpPr>
        <p:spPr>
          <a:xfrm>
            <a:off x="1064079" y="6119612"/>
            <a:ext cx="10047514" cy="646331"/>
          </a:xfrm>
          <a:prstGeom prst="rect">
            <a:avLst/>
          </a:prstGeom>
        </p:spPr>
        <p:txBody>
          <a:bodyPr wrap="square">
            <a:spAutoFit/>
          </a:bodyPr>
          <a:lstStyle/>
          <a:p>
            <a:pPr algn="ctr"/>
            <a:r>
              <a:rPr lang="lv-LV" sz="3600" b="1" dirty="0" smtClean="0">
                <a:latin typeface="Bahnschrift Condensed" panose="020B0502040204020203" pitchFamily="34" charset="0"/>
                <a:ea typeface="+mj-ea"/>
                <a:cs typeface="+mj-cs"/>
              </a:rPr>
              <a:t>LIAA aktivizē </a:t>
            </a:r>
            <a:r>
              <a:rPr lang="lv-LV" sz="3600" b="1" dirty="0" err="1" smtClean="0">
                <a:latin typeface="Bahnschrift Condensed" panose="020B0502040204020203" pitchFamily="34" charset="0"/>
                <a:ea typeface="+mj-ea"/>
                <a:cs typeface="+mj-cs"/>
              </a:rPr>
              <a:t>vaučeri</a:t>
            </a:r>
            <a:endParaRPr lang="lv-LV" sz="3600" b="1" dirty="0">
              <a:latin typeface="Bahnschrift Condensed" panose="020B0502040204020203" pitchFamily="34" charset="0"/>
              <a:ea typeface="+mj-ea"/>
              <a:cs typeface="+mj-cs"/>
            </a:endParaRPr>
          </a:p>
        </p:txBody>
      </p:sp>
      <p:sp>
        <p:nvSpPr>
          <p:cNvPr id="13" name="Oval 12"/>
          <p:cNvSpPr/>
          <p:nvPr/>
        </p:nvSpPr>
        <p:spPr>
          <a:xfrm>
            <a:off x="5590116" y="741322"/>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OK</a:t>
            </a:r>
            <a:r>
              <a:rPr lang="lv-LV" dirty="0" smtClean="0"/>
              <a:t> </a:t>
            </a:r>
            <a:endParaRPr lang="lv-LV" dirty="0"/>
          </a:p>
        </p:txBody>
      </p:sp>
      <p:sp>
        <p:nvSpPr>
          <p:cNvPr id="14" name="Right Arrow 13"/>
          <p:cNvSpPr/>
          <p:nvPr/>
        </p:nvSpPr>
        <p:spPr>
          <a:xfrm flipH="1" flipV="1">
            <a:off x="6587067" y="1030602"/>
            <a:ext cx="990600"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ectangle 15"/>
          <p:cNvSpPr/>
          <p:nvPr/>
        </p:nvSpPr>
        <p:spPr>
          <a:xfrm>
            <a:off x="7653867" y="170510"/>
            <a:ext cx="4207933" cy="2308324"/>
          </a:xfrm>
          <a:prstGeom prst="rect">
            <a:avLst/>
          </a:prstGeom>
        </p:spPr>
        <p:txBody>
          <a:bodyPr wrap="square">
            <a:spAutoFit/>
          </a:bodyPr>
          <a:lstStyle/>
          <a:p>
            <a:r>
              <a:rPr lang="lv-LV" sz="3600" dirty="0" smtClean="0">
                <a:latin typeface="Bahnschrift Condensed" panose="020B0502040204020203" pitchFamily="34" charset="0"/>
                <a:ea typeface="+mj-ea"/>
                <a:cs typeface="+mj-cs"/>
              </a:rPr>
              <a:t>Atbalsta saņēmējs iesniedz apliecinājumus un iepirkumu dokumentāciju</a:t>
            </a:r>
            <a:endParaRPr lang="lv-LV" sz="3600" dirty="0">
              <a:latin typeface="Bahnschrift Condensed" panose="020B0502040204020203" pitchFamily="34" charset="0"/>
              <a:ea typeface="+mj-ea"/>
              <a:cs typeface="+mj-cs"/>
            </a:endParaRPr>
          </a:p>
        </p:txBody>
      </p:sp>
      <p:sp>
        <p:nvSpPr>
          <p:cNvPr id="19" name="Down Arrow 18"/>
          <p:cNvSpPr/>
          <p:nvPr/>
        </p:nvSpPr>
        <p:spPr>
          <a:xfrm>
            <a:off x="5896881" y="1642533"/>
            <a:ext cx="207736" cy="745067"/>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Rectangle 22"/>
          <p:cNvSpPr/>
          <p:nvPr/>
        </p:nvSpPr>
        <p:spPr>
          <a:xfrm>
            <a:off x="1113508" y="2333534"/>
            <a:ext cx="10047514" cy="646331"/>
          </a:xfrm>
          <a:prstGeom prst="rect">
            <a:avLst/>
          </a:prstGeom>
        </p:spPr>
        <p:txBody>
          <a:bodyPr wrap="square">
            <a:spAutoFit/>
          </a:bodyPr>
          <a:lstStyle/>
          <a:p>
            <a:pPr algn="ctr"/>
            <a:r>
              <a:rPr lang="lv-LV" sz="3600" dirty="0" smtClean="0">
                <a:latin typeface="Bahnschrift Condensed" panose="020B0502040204020203" pitchFamily="34" charset="0"/>
                <a:ea typeface="+mj-ea"/>
                <a:cs typeface="+mj-cs"/>
              </a:rPr>
              <a:t>LIAA rezervē  </a:t>
            </a:r>
            <a:r>
              <a:rPr lang="lv-LV" sz="3600" dirty="0" err="1" smtClean="0">
                <a:latin typeface="Bahnschrift Condensed" panose="020B0502040204020203" pitchFamily="34" charset="0"/>
                <a:ea typeface="+mj-ea"/>
                <a:cs typeface="+mj-cs"/>
              </a:rPr>
              <a:t>vaučeri</a:t>
            </a:r>
            <a:endParaRPr lang="lv-LV" sz="3600" dirty="0">
              <a:latin typeface="Bahnschrift Condensed" panose="020B0502040204020203" pitchFamily="34" charset="0"/>
              <a:ea typeface="+mj-ea"/>
              <a:cs typeface="+mj-cs"/>
            </a:endParaRPr>
          </a:p>
        </p:txBody>
      </p:sp>
      <p:sp>
        <p:nvSpPr>
          <p:cNvPr id="24" name="Oval 23"/>
          <p:cNvSpPr/>
          <p:nvPr/>
        </p:nvSpPr>
        <p:spPr>
          <a:xfrm>
            <a:off x="5552163" y="4680524"/>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OK</a:t>
            </a:r>
            <a:r>
              <a:rPr lang="lv-LV" dirty="0" smtClean="0"/>
              <a:t> </a:t>
            </a:r>
            <a:endParaRPr lang="lv-LV" dirty="0"/>
          </a:p>
        </p:txBody>
      </p:sp>
      <p:sp>
        <p:nvSpPr>
          <p:cNvPr id="25" name="Down Arrow 24"/>
          <p:cNvSpPr/>
          <p:nvPr/>
        </p:nvSpPr>
        <p:spPr>
          <a:xfrm>
            <a:off x="5896881" y="4097380"/>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Down Arrow 25"/>
          <p:cNvSpPr/>
          <p:nvPr/>
        </p:nvSpPr>
        <p:spPr>
          <a:xfrm>
            <a:off x="5869657" y="5585481"/>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Rectangle 26"/>
          <p:cNvSpPr/>
          <p:nvPr/>
        </p:nvSpPr>
        <p:spPr>
          <a:xfrm>
            <a:off x="1387625" y="3451049"/>
            <a:ext cx="10047514" cy="646331"/>
          </a:xfrm>
          <a:prstGeom prst="rect">
            <a:avLst/>
          </a:prstGeom>
        </p:spPr>
        <p:txBody>
          <a:bodyPr wrap="square">
            <a:spAutoFit/>
          </a:bodyPr>
          <a:lstStyle/>
          <a:p>
            <a:pPr algn="ctr"/>
            <a:r>
              <a:rPr lang="lv-LV" sz="3600" dirty="0" smtClean="0">
                <a:latin typeface="Bahnschrift Condensed" panose="020B0502040204020203" pitchFamily="34" charset="0"/>
                <a:ea typeface="+mj-ea"/>
                <a:cs typeface="+mj-cs"/>
              </a:rPr>
              <a:t>Atbalsta saņēmējs iesniedz  noslēgtā pakalpojuma līgumu </a:t>
            </a:r>
            <a:endParaRPr lang="lv-LV" sz="3600" dirty="0">
              <a:latin typeface="Bahnschrift Condensed" panose="020B0502040204020203" pitchFamily="34" charset="0"/>
              <a:ea typeface="+mj-ea"/>
              <a:cs typeface="+mj-cs"/>
            </a:endParaRPr>
          </a:p>
        </p:txBody>
      </p:sp>
      <p:sp>
        <p:nvSpPr>
          <p:cNvPr id="28" name="Down Arrow 27"/>
          <p:cNvSpPr/>
          <p:nvPr/>
        </p:nvSpPr>
        <p:spPr>
          <a:xfrm>
            <a:off x="5929529" y="2935415"/>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1681602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4725</TotalTime>
  <Words>954</Words>
  <Application>Microsoft Office PowerPoint</Application>
  <PresentationFormat>Widescreen</PresentationFormat>
  <Paragraphs>232</Paragraphs>
  <Slides>32</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Bahnschrift Condensed</vt:lpstr>
      <vt:lpstr>Bahnschrift SemiCondensed</vt:lpstr>
      <vt:lpstr>Calibri</vt:lpstr>
      <vt:lpstr>Calibri Light</vt:lpstr>
      <vt:lpstr>Office Theme</vt:lpstr>
      <vt:lpstr> Vaučera izsniegšanas, tā aprites un izmantošanas nosacījumi </vt:lpstr>
      <vt:lpstr>     Vaučera izsniegšana  atbalsta saņēmējam </vt:lpstr>
      <vt:lpstr>    </vt:lpstr>
      <vt:lpstr>Vaučerī norādītā informācija: </vt:lpstr>
      <vt:lpstr>     Vaučera nodošana pakalpojuma sniedzējam </vt:lpstr>
      <vt:lpstr>     Atbalsta saņēmējs ir tiesīgs nodot vaučeri projekta pieteikumā norādītajam  pakalpojuma sniedzējam vai citam līdzvērtīgam pakalpojuma sniedzējam </vt:lpstr>
      <vt:lpstr>     Vaučera rezervēšana un aktivižēsana </vt:lpstr>
      <vt:lpstr>PowerPoint Presentation</vt:lpstr>
      <vt:lpstr>          Pakalpojuma sniedzējs iesniedz vaučera rezervācijas  pieteikumu </vt:lpstr>
      <vt:lpstr>     Vaučera rezervēšana </vt:lpstr>
      <vt:lpstr>PowerPoint Presentation</vt:lpstr>
      <vt:lpstr>PowerPoint Presentation</vt:lpstr>
      <vt:lpstr>          1. Pakalpojuma sniedzējs iesniedz vaučera rezervācijas  pieteikumu  </vt:lpstr>
      <vt:lpstr>PowerPoint Presentation</vt:lpstr>
      <vt:lpstr>PowerPoint Presentation</vt:lpstr>
      <vt:lpstr>          1. Pakalpojuma sniedzējs iesniedz vaučera rezervācijas  pieteikumu  </vt:lpstr>
      <vt:lpstr>    Vaučera aktivizēšana  </vt:lpstr>
      <vt:lpstr>          LIAA rezervē  vaučeri </vt:lpstr>
      <vt:lpstr>LIAA pārbauda , vai pakalpojuma līgumā:</vt:lpstr>
      <vt:lpstr>          LIAA rezervē  vaučeri </vt:lpstr>
      <vt:lpstr>Vēršam uzmanību!</vt:lpstr>
      <vt:lpstr>PowerPoint Presentation</vt:lpstr>
      <vt:lpstr>          Pakalpojuma sniedzējs iesniedz vaučera rezervācijas  pieteikums  </vt:lpstr>
      <vt:lpstr>PowerPoint Presentation</vt:lpstr>
      <vt:lpstr>PowerPoint Presentation</vt:lpstr>
      <vt:lpstr>PowerPoint Presentation</vt:lpstr>
      <vt:lpstr> LIAA pārbauda, vai:</vt:lpstr>
      <vt:lpstr>        1. Pakalpojuma sniedzējs iesniedz VAP  </vt:lpstr>
      <vt:lpstr>PowerPoint Presentation</vt:lpstr>
      <vt:lpstr>LIAA pārbauda, vai:</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Vaučeru aprites kārtība</dc:title>
  <dc:creator>Laura Legzdiņa</dc:creator>
  <cp:lastModifiedBy>Linda Grīnfelde</cp:lastModifiedBy>
  <cp:revision>129</cp:revision>
  <cp:lastPrinted>2019-01-30T15:03:30Z</cp:lastPrinted>
  <dcterms:created xsi:type="dcterms:W3CDTF">2019-01-16T08:23:44Z</dcterms:created>
  <dcterms:modified xsi:type="dcterms:W3CDTF">2019-02-04T11:50:40Z</dcterms:modified>
</cp:coreProperties>
</file>